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720" r:id="rId2"/>
    <p:sldMasterId id="2147483726" r:id="rId3"/>
    <p:sldMasterId id="2147483739" r:id="rId4"/>
  </p:sldMasterIdLst>
  <p:notesMasterIdLst>
    <p:notesMasterId r:id="rId19"/>
  </p:notesMasterIdLst>
  <p:handoutMasterIdLst>
    <p:handoutMasterId r:id="rId20"/>
  </p:handoutMasterIdLst>
  <p:sldIdLst>
    <p:sldId id="672" r:id="rId5"/>
    <p:sldId id="688" r:id="rId6"/>
    <p:sldId id="833" r:id="rId7"/>
    <p:sldId id="834" r:id="rId8"/>
    <p:sldId id="584" r:id="rId9"/>
    <p:sldId id="585" r:id="rId10"/>
    <p:sldId id="837" r:id="rId11"/>
    <p:sldId id="838" r:id="rId12"/>
    <p:sldId id="832" r:id="rId13"/>
    <p:sldId id="841" r:id="rId14"/>
    <p:sldId id="843" r:id="rId15"/>
    <p:sldId id="836" r:id="rId16"/>
    <p:sldId id="845" r:id="rId17"/>
    <p:sldId id="846" r:id="rId1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BC8F6C8-4A9F-4677-BB81-A5CA6B7D8712}">
          <p14:sldIdLst>
            <p14:sldId id="672"/>
            <p14:sldId id="688"/>
            <p14:sldId id="833"/>
            <p14:sldId id="834"/>
            <p14:sldId id="584"/>
            <p14:sldId id="585"/>
            <p14:sldId id="837"/>
            <p14:sldId id="838"/>
            <p14:sldId id="832"/>
            <p14:sldId id="841"/>
            <p14:sldId id="843"/>
            <p14:sldId id="836"/>
            <p14:sldId id="845"/>
            <p14:sldId id="8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B9FF"/>
    <a:srgbClr val="60E146"/>
    <a:srgbClr val="FFCC00"/>
    <a:srgbClr val="A2C9AC"/>
    <a:srgbClr val="FFFFFF"/>
    <a:srgbClr val="ACA2C7"/>
    <a:srgbClr val="BFAE96"/>
    <a:srgbClr val="50CBF2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04" autoAdjust="0"/>
    <p:restoredTop sz="93943" autoAdjust="0"/>
  </p:normalViewPr>
  <p:slideViewPr>
    <p:cSldViewPr snapToGrid="0">
      <p:cViewPr varScale="1">
        <p:scale>
          <a:sx n="103" d="100"/>
          <a:sy n="103" d="100"/>
        </p:scale>
        <p:origin x="159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41364476459839"/>
          <c:y val="8.6488852540215516E-2"/>
          <c:w val="0.89221963362183221"/>
          <c:h val="0.80671205098925658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13842276.5</c:v>
                </c:pt>
                <c:pt idx="1">
                  <c:v>16971501.5</c:v>
                </c:pt>
                <c:pt idx="2">
                  <c:v>18723819.5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5F-44F6-880B-12B76C64F7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overlap val="100"/>
        <c:axId val="194816000"/>
        <c:axId val="194821488"/>
      </c:barChart>
      <c:catAx>
        <c:axId val="19481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94821488"/>
        <c:crosses val="autoZero"/>
        <c:auto val="1"/>
        <c:lblAlgn val="ctr"/>
        <c:lblOffset val="100"/>
        <c:noMultiLvlLbl val="0"/>
      </c:catAx>
      <c:valAx>
        <c:axId val="194821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94816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69395441037751"/>
          <c:y val="0.12301565147165969"/>
          <c:w val="0.82626756693108128"/>
          <c:h val="0.56552863436123335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Государственный долг</c:v>
                </c:pt>
              </c:strCache>
            </c:strRef>
          </c:tx>
          <c:spPr>
            <a:solidFill>
              <a:srgbClr val="39FF29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vertOverflow="overflow" horzOverflow="overflow" wrap="square" lIns="38100" tIns="19050" rIns="38100" bIns="19050" anchor="ctr">
                <a:spAutoFit/>
              </a:bodyPr>
              <a:lstStyle/>
              <a:p>
                <a:pPr>
                  <a:defRPr sz="2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Лист1!$A$2:$A$6</c:f>
              <c:numCache>
                <c:formatCode>m/d/yyyy</c:formatCode>
                <c:ptCount val="5"/>
                <c:pt idx="0">
                  <c:v>44197</c:v>
                </c:pt>
                <c:pt idx="1">
                  <c:v>44562</c:v>
                </c:pt>
                <c:pt idx="2">
                  <c:v>44927</c:v>
                </c:pt>
                <c:pt idx="3">
                  <c:v>45292</c:v>
                </c:pt>
                <c:pt idx="4">
                  <c:v>45658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98.2</c:v>
                </c:pt>
                <c:pt idx="1">
                  <c:v>96.6</c:v>
                </c:pt>
                <c:pt idx="2">
                  <c:v>103.5</c:v>
                </c:pt>
                <c:pt idx="3">
                  <c:v>125.7</c:v>
                </c:pt>
                <c:pt idx="4">
                  <c:v>112.1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2D-4D5C-90BD-C76DA11E80D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 за год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F2D-4D5C-90BD-C76DA11E80D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F2D-4D5C-90BD-C76DA11E80D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F2D-4D5C-90BD-C76DA11E80D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F2D-4D5C-90BD-C76DA11E80D1}"/>
              </c:ext>
            </c:extLst>
          </c:dPt>
          <c:dLbls>
            <c:dLbl>
              <c:idx val="2"/>
              <c:layout>
                <c:manualLayout>
                  <c:x val="5.2171256414087295E-3"/>
                  <c:y val="0.2563889826206426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noAutofit/>
                </a:bodyPr>
                <a:lstStyle/>
                <a:p>
                  <a:pPr>
                    <a:defRPr sz="2400" b="1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86099550557601"/>
                      <c:h val="6.85393995126243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F2D-4D5C-90BD-C76DA11E80D1}"/>
                </c:ext>
              </c:extLst>
            </c:dLbl>
            <c:dLbl>
              <c:idx val="3"/>
              <c:layout>
                <c:manualLayout>
                  <c:x val="4.4717716772066287E-3"/>
                  <c:y val="0.3066834180672066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F2D-4D5C-90BD-C76DA11E80D1}"/>
                </c:ext>
              </c:extLst>
            </c:dLbl>
            <c:dLbl>
              <c:idx val="4"/>
              <c:layout>
                <c:manualLayout>
                  <c:x val="-8.9435433544131481E-3"/>
                  <c:y val="0.2289806404099280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F2D-4D5C-90BD-C76DA11E80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>
                  <a:defRPr sz="2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m/d/yyyy</c:formatCode>
                <c:ptCount val="5"/>
                <c:pt idx="0">
                  <c:v>44197</c:v>
                </c:pt>
                <c:pt idx="1">
                  <c:v>44562</c:v>
                </c:pt>
                <c:pt idx="2">
                  <c:v>44927</c:v>
                </c:pt>
                <c:pt idx="3">
                  <c:v>45292</c:v>
                </c:pt>
                <c:pt idx="4">
                  <c:v>45658</c:v>
                </c:pt>
              </c:numCache>
            </c:numRef>
          </c:cat>
          <c:val>
            <c:numRef>
              <c:f>Лист1!$C$2:$C$6</c:f>
              <c:numCache>
                <c:formatCode>0.0</c:formatCode>
                <c:ptCount val="5"/>
                <c:pt idx="0">
                  <c:v>206.9</c:v>
                </c:pt>
                <c:pt idx="1">
                  <c:v>280.2</c:v>
                </c:pt>
                <c:pt idx="2">
                  <c:v>366.6</c:v>
                </c:pt>
                <c:pt idx="3">
                  <c:v>407.2</c:v>
                </c:pt>
                <c:pt idx="4">
                  <c:v>499.1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F2D-4D5C-90BD-C76DA11E80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94815608"/>
        <c:axId val="194821880"/>
      </c:barChart>
      <c:lineChart>
        <c:grouping val="stacked"/>
        <c:varyColors val="1"/>
        <c:ser>
          <c:idx val="2"/>
          <c:order val="2"/>
          <c:tx>
            <c:strRef>
              <c:f>Лист1!$D$1</c:f>
              <c:strCache>
                <c:ptCount val="1"/>
                <c:pt idx="0">
                  <c:v>Долговая нагрузка</c:v>
                </c:pt>
              </c:strCache>
            </c:strRef>
          </c:tx>
          <c:spPr>
            <a:ln w="50800">
              <a:solidFill>
                <a:schemeClr val="accent2"/>
              </a:solidFill>
            </a:ln>
          </c:spPr>
          <c:marker>
            <c:symbol val="square"/>
            <c:size val="11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4"/>
              <c:layout>
                <c:manualLayout>
                  <c:x val="-2.9603128503107992E-2"/>
                  <c:y val="-4.16292613499955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F2D-4D5C-90BD-C76DA11E80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Лист1!$A$2:$A$6</c:f>
              <c:numCache>
                <c:formatCode>m/d/yyyy</c:formatCode>
                <c:ptCount val="5"/>
                <c:pt idx="0">
                  <c:v>44197</c:v>
                </c:pt>
                <c:pt idx="1">
                  <c:v>44562</c:v>
                </c:pt>
                <c:pt idx="2">
                  <c:v>44927</c:v>
                </c:pt>
                <c:pt idx="3">
                  <c:v>45292</c:v>
                </c:pt>
                <c:pt idx="4">
                  <c:v>45658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 formatCode="0.0">
                  <c:v>47.5</c:v>
                </c:pt>
                <c:pt idx="1">
                  <c:v>34.5</c:v>
                </c:pt>
                <c:pt idx="2">
                  <c:v>28.2</c:v>
                </c:pt>
                <c:pt idx="3">
                  <c:v>30.9</c:v>
                </c:pt>
                <c:pt idx="4">
                  <c:v>22.5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EF2D-4D5C-90BD-C76DA11E80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817176"/>
        <c:axId val="194816392"/>
      </c:lineChart>
      <c:catAx>
        <c:axId val="194815608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txPr>
          <a:bodyPr/>
          <a:lstStyle/>
          <a:p>
            <a: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94821880"/>
        <c:crosses val="autoZero"/>
        <c:auto val="0"/>
        <c:lblAlgn val="ctr"/>
        <c:lblOffset val="100"/>
        <c:noMultiLvlLbl val="0"/>
      </c:catAx>
      <c:valAx>
        <c:axId val="194821880"/>
        <c:scaling>
          <c:orientation val="minMax"/>
          <c:min val="0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94815608"/>
        <c:crosses val="autoZero"/>
        <c:crossBetween val="between"/>
        <c:majorUnit val="50"/>
      </c:valAx>
      <c:valAx>
        <c:axId val="194816392"/>
        <c:scaling>
          <c:orientation val="minMax"/>
          <c:max val="80"/>
        </c:scaling>
        <c:delete val="0"/>
        <c:axPos val="r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94817176"/>
        <c:crosses val="max"/>
        <c:crossBetween val="between"/>
      </c:valAx>
      <c:dateAx>
        <c:axId val="19481717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94816392"/>
        <c:crosses val="autoZero"/>
        <c:auto val="1"/>
        <c:lblOffset val="100"/>
        <c:baseTimeUnit val="years"/>
      </c:dateAx>
    </c:plotArea>
    <c:legend>
      <c:legendPos val="b"/>
      <c:overlay val="0"/>
      <c:txPr>
        <a:bodyPr/>
        <a:lstStyle/>
        <a:p>
          <a:pPr>
            <a:defRPr sz="20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B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252571873461432E-2"/>
          <c:y val="0.18590979487868256"/>
          <c:w val="0.92183573904959304"/>
          <c:h val="0.5323393991765816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Кредиты из федерального бюджета</c:v>
                </c:pt>
              </c:strCache>
            </c:strRef>
          </c:tx>
          <c:spPr>
            <a:solidFill>
              <a:srgbClr val="39FF29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 01.01.25г.</c:v>
                </c:pt>
                <c:pt idx="1">
                  <c:v>на 01.01.26г.
ожидаемое</c:v>
                </c:pt>
                <c:pt idx="2">
                  <c:v>на 01.01.27г.
прогноз</c:v>
                </c:pt>
                <c:pt idx="3">
                  <c:v>на 01.01.28г.
прогноз</c:v>
                </c:pt>
                <c:pt idx="4">
                  <c:v>на 01.01.29г.
прогноз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90.4</c:v>
                </c:pt>
                <c:pt idx="1">
                  <c:v>90.1</c:v>
                </c:pt>
                <c:pt idx="2">
                  <c:v>88.8</c:v>
                </c:pt>
                <c:pt idx="3">
                  <c:v>86.4</c:v>
                </c:pt>
                <c:pt idx="4">
                  <c:v>81.400000000000006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5D-419C-A03B-1F00FA7135A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Государственные гарантии РТ</c:v>
                </c:pt>
              </c:strCache>
            </c:strRef>
          </c:tx>
          <c:spPr>
            <a:solidFill>
              <a:srgbClr val="65AE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4.9930794726511813E-3"/>
                  <c:y val="7.0595180368832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5D-419C-A03B-1F00FA7135AC}"/>
                </c:ext>
              </c:extLst>
            </c:dLbl>
            <c:dLbl>
              <c:idx val="1"/>
              <c:layout>
                <c:manualLayout>
                  <c:x val="8.0595670767747533E-3"/>
                  <c:y val="-1.970285454140069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867615515072238E-2"/>
                      <c:h val="4.5701624086782369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735D-419C-A03B-1F00FA7135AC}"/>
                </c:ext>
              </c:extLst>
            </c:dLbl>
            <c:dLbl>
              <c:idx val="2"/>
              <c:layout>
                <c:manualLayout>
                  <c:x val="6.5929447881150124E-3"/>
                  <c:y val="-1.7609798578045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5D-419C-A03B-1F00FA7135AC}"/>
                </c:ext>
              </c:extLst>
            </c:dLbl>
            <c:dLbl>
              <c:idx val="3"/>
              <c:layout>
                <c:manualLayout>
                  <c:x val="8.4291933703096733E-3"/>
                  <c:y val="-2.4787894886114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5D-419C-A03B-1F00FA7135AC}"/>
                </c:ext>
              </c:extLst>
            </c:dLbl>
            <c:dLbl>
              <c:idx val="4"/>
              <c:layout>
                <c:manualLayout>
                  <c:x val="1.3059748176519701E-2"/>
                  <c:y val="-1.9046717615664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5D-419C-A03B-1F00FA7135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 01.01.25г.</c:v>
                </c:pt>
                <c:pt idx="1">
                  <c:v>на 01.01.26г.
ожидаемое</c:v>
                </c:pt>
                <c:pt idx="2">
                  <c:v>на 01.01.27г.
прогноз</c:v>
                </c:pt>
                <c:pt idx="3">
                  <c:v>на 01.01.28г.
прогноз</c:v>
                </c:pt>
                <c:pt idx="4">
                  <c:v>на 01.01.29г.
прогноз</c:v>
                </c:pt>
              </c:strCache>
            </c:strRef>
          </c:cat>
          <c:val>
            <c:numRef>
              <c:f>Лист1!$C$2:$C$6</c:f>
              <c:numCache>
                <c:formatCode>#\ ##0.0</c:formatCode>
                <c:ptCount val="5"/>
                <c:pt idx="0">
                  <c:v>21.7</c:v>
                </c:pt>
                <c:pt idx="1">
                  <c:v>9.1</c:v>
                </c:pt>
                <c:pt idx="2">
                  <c:v>9</c:v>
                </c:pt>
                <c:pt idx="3">
                  <c:v>8.4</c:v>
                </c:pt>
                <c:pt idx="4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35D-419C-A03B-1F00FA7135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98988224"/>
        <c:axId val="198982736"/>
        <c:axId val="0"/>
      </c:bar3DChart>
      <c:catAx>
        <c:axId val="198988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98982736"/>
        <c:crosses val="autoZero"/>
        <c:auto val="1"/>
        <c:lblAlgn val="ctr"/>
        <c:lblOffset val="100"/>
        <c:noMultiLvlLbl val="0"/>
      </c:catAx>
      <c:valAx>
        <c:axId val="198982736"/>
        <c:scaling>
          <c:orientation val="minMax"/>
          <c:max val="130"/>
          <c:min val="30"/>
        </c:scaling>
        <c:delete val="0"/>
        <c:axPos val="l"/>
        <c:majorGridlines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98988224"/>
        <c:crosses val="autoZero"/>
        <c:crossBetween val="between"/>
        <c:majorUnit val="15"/>
      </c:valAx>
    </c:plotArea>
    <c:legend>
      <c:legendPos val="b"/>
      <c:layout>
        <c:manualLayout>
          <c:xMode val="edge"/>
          <c:yMode val="edge"/>
          <c:x val="2.0362238338004792E-2"/>
          <c:y val="0.83659882613562941"/>
          <c:w val="0.94476469201674629"/>
          <c:h val="0.10329376266310344"/>
        </c:manualLayout>
      </c:layout>
      <c:overlay val="0"/>
      <c:txPr>
        <a:bodyPr/>
        <a:lstStyle/>
        <a:p>
          <a:pPr>
            <a:defRPr sz="18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0.19845</cdr:x>
      <cdr:y>0.66889</cdr:y>
    </cdr:from>
    <cdr:to>
      <cdr:x>0.37588</cdr:x>
      <cdr:y>0.74993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13155" y="3187501"/>
          <a:ext cx="1442317" cy="3861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endParaRPr lang="ru-RU" sz="180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0.49749</cdr:x>
      <cdr:y>0.42956</cdr:y>
    </cdr:from>
    <cdr:to>
      <cdr:x>0.66125</cdr:x>
      <cdr:y>0.5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044056" y="2046993"/>
          <a:ext cx="1331212" cy="3356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>
              <a:latin typeface="Arial Narrow" panose="020B0606020202030204" pitchFamily="34" charset="0"/>
            </a:rPr>
            <a:t>16 971 501,5</a:t>
          </a:r>
        </a:p>
      </cdr:txBody>
    </cdr:sp>
  </cdr:relSizeAnchor>
  <cdr:relSizeAnchor xmlns:cdr="http://schemas.openxmlformats.org/drawingml/2006/chartDrawing">
    <cdr:from>
      <cdr:x>0.20532</cdr:x>
      <cdr:y>0.53087</cdr:y>
    </cdr:from>
    <cdr:to>
      <cdr:x>0.37188</cdr:x>
      <cdr:y>0.61748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91CD0298-AF6C-49BF-912F-F0A9A9553996}"/>
            </a:ext>
          </a:extLst>
        </cdr:cNvPr>
        <cdr:cNvSpPr txBox="1"/>
      </cdr:nvSpPr>
      <cdr:spPr>
        <a:xfrm xmlns:a="http://schemas.openxmlformats.org/drawingml/2006/main">
          <a:off x="1669044" y="2529774"/>
          <a:ext cx="1353955" cy="412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>
              <a:latin typeface="Arial Narrow" panose="020B0606020202030204" pitchFamily="34" charset="0"/>
            </a:rPr>
            <a:t>13 842 276,5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0.02962</cdr:x>
      <cdr:y>0.03139</cdr:y>
    </cdr:from>
    <cdr:to>
      <cdr:x>0.17478</cdr:x>
      <cdr:y>0.09468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2335" y="189603"/>
          <a:ext cx="1236780" cy="3822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i="1" u="sng" dirty="0">
              <a:latin typeface="Arial" panose="020B0604020202020204" pitchFamily="34" charset="0"/>
              <a:cs typeface="Arial" panose="020B0604020202020204" pitchFamily="34" charset="0"/>
            </a:rPr>
            <a:t>млрд. руб</a:t>
          </a:r>
          <a:r>
            <a:rPr lang="ru-RU" sz="2000" b="1" i="1" u="sng" dirty="0">
              <a:latin typeface="Arial" panose="020B0604020202020204" pitchFamily="34" charset="0"/>
            </a:rPr>
            <a:t>лей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0.10833</cdr:x>
      <cdr:y>0.74389</cdr:y>
    </cdr:from>
    <cdr:to>
      <cdr:x>0.90833</cdr:x>
      <cdr:y>0.91332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936104" y="4014763"/>
          <a:ext cx="691276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>
            <a:latin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0.03824</cdr:x>
      <cdr:y>0.75723</cdr:y>
    </cdr:from>
    <cdr:to>
      <cdr:x>0.95833</cdr:x>
      <cdr:y>0.85063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30432" y="4086771"/>
          <a:ext cx="7950487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>
            <a:latin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" y="19"/>
            <a:ext cx="2946400" cy="498476"/>
          </a:xfrm>
          <a:prstGeom prst="rect">
            <a:avLst/>
          </a:prstGeom>
        </p:spPr>
        <p:txBody>
          <a:bodyPr vert="horz" lIns="91257" tIns="45630" rIns="91257" bIns="4563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95" y="19"/>
            <a:ext cx="2946400" cy="498476"/>
          </a:xfrm>
          <a:prstGeom prst="rect">
            <a:avLst/>
          </a:prstGeom>
        </p:spPr>
        <p:txBody>
          <a:bodyPr vert="horz" lIns="91257" tIns="45630" rIns="91257" bIns="45630" rtlCol="0"/>
          <a:lstStyle>
            <a:lvl1pPr algn="r">
              <a:defRPr sz="1200"/>
            </a:lvl1pPr>
          </a:lstStyle>
          <a:p>
            <a:fld id="{D4373EE2-D04A-4BFE-8F6E-E70650417D14}" type="datetimeFigureOut">
              <a:rPr lang="ru-RU" smtClean="0"/>
              <a:pPr/>
              <a:t>13.05.2026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1" y="9429774"/>
            <a:ext cx="2946400" cy="498476"/>
          </a:xfrm>
          <a:prstGeom prst="rect">
            <a:avLst/>
          </a:prstGeom>
        </p:spPr>
        <p:txBody>
          <a:bodyPr vert="horz" lIns="91257" tIns="45630" rIns="91257" bIns="4563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95" y="9429774"/>
            <a:ext cx="2946400" cy="498476"/>
          </a:xfrm>
          <a:prstGeom prst="rect">
            <a:avLst/>
          </a:prstGeom>
        </p:spPr>
        <p:txBody>
          <a:bodyPr vert="horz" lIns="91257" tIns="45630" rIns="91257" bIns="45630" rtlCol="0" anchor="b"/>
          <a:lstStyle>
            <a:lvl1pPr algn="r">
              <a:defRPr sz="1200"/>
            </a:lvl1pPr>
          </a:lstStyle>
          <a:p>
            <a:fld id="{328CE669-232C-4296-A2E0-AD849B2A54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484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0" y="2"/>
            <a:ext cx="2945659" cy="498135"/>
          </a:xfrm>
          <a:prstGeom prst="rect">
            <a:avLst/>
          </a:prstGeom>
        </p:spPr>
        <p:txBody>
          <a:bodyPr vert="horz" lIns="91257" tIns="45630" rIns="91257" bIns="4563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64" y="2"/>
            <a:ext cx="2945659" cy="498135"/>
          </a:xfrm>
          <a:prstGeom prst="rect">
            <a:avLst/>
          </a:prstGeom>
        </p:spPr>
        <p:txBody>
          <a:bodyPr vert="horz" lIns="91257" tIns="45630" rIns="91257" bIns="45630" rtlCol="0"/>
          <a:lstStyle>
            <a:lvl1pPr algn="r">
              <a:defRPr sz="1200"/>
            </a:lvl1pPr>
          </a:lstStyle>
          <a:p>
            <a:fld id="{E63DC4C7-2454-44C7-8585-B677AF5396A9}" type="datetimeFigureOut">
              <a:rPr lang="ru-RU" smtClean="0"/>
              <a:pPr/>
              <a:t>13.05.2026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39838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57" tIns="45630" rIns="91257" bIns="4563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78"/>
            <a:ext cx="5438140" cy="3909239"/>
          </a:xfrm>
          <a:prstGeom prst="rect">
            <a:avLst/>
          </a:prstGeom>
        </p:spPr>
        <p:txBody>
          <a:bodyPr vert="horz" lIns="91257" tIns="45630" rIns="91257" bIns="4563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0" y="9430110"/>
            <a:ext cx="2945659" cy="498134"/>
          </a:xfrm>
          <a:prstGeom prst="rect">
            <a:avLst/>
          </a:prstGeom>
        </p:spPr>
        <p:txBody>
          <a:bodyPr vert="horz" lIns="91257" tIns="45630" rIns="91257" bIns="4563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64" y="9430110"/>
            <a:ext cx="2945659" cy="498134"/>
          </a:xfrm>
          <a:prstGeom prst="rect">
            <a:avLst/>
          </a:prstGeom>
        </p:spPr>
        <p:txBody>
          <a:bodyPr vert="horz" lIns="91257" tIns="45630" rIns="91257" bIns="45630" rtlCol="0" anchor="b"/>
          <a:lstStyle>
            <a:lvl1pPr algn="r">
              <a:defRPr sz="1200"/>
            </a:lvl1pPr>
          </a:lstStyle>
          <a:p>
            <a:fld id="{849F7FE9-D755-4687-8750-6635378F62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428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7FE9-D755-4687-8750-6635378F626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79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6" Type="http://schemas.openxmlformats.org/officeDocument/2006/relationships/oleObject" Target="../embeddings/oleObject13.bin"/><Relationship Id="rId20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oleObject" Target="../embeddings/oleObject26.bin"/><Relationship Id="rId18" Type="http://schemas.openxmlformats.org/officeDocument/2006/relationships/oleObject" Target="../embeddings/oleObject31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5.bin"/><Relationship Id="rId17" Type="http://schemas.openxmlformats.org/officeDocument/2006/relationships/oleObject" Target="../embeddings/oleObject30.bin"/><Relationship Id="rId2" Type="http://schemas.openxmlformats.org/officeDocument/2006/relationships/slideMaster" Target="../slideMasters/slideMaster1.xml"/><Relationship Id="rId16" Type="http://schemas.openxmlformats.org/officeDocument/2006/relationships/oleObject" Target="../embeddings/oleObject29.bin"/><Relationship Id="rId20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8.bin"/><Relationship Id="rId10" Type="http://schemas.openxmlformats.org/officeDocument/2006/relationships/oleObject" Target="../embeddings/oleObject23.bin"/><Relationship Id="rId19" Type="http://schemas.openxmlformats.org/officeDocument/2006/relationships/oleObject" Target="../embeddings/oleObject32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22.bin"/><Relationship Id="rId14" Type="http://schemas.openxmlformats.org/officeDocument/2006/relationships/oleObject" Target="../embeddings/oleObject27.bin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oleObject" Target="../embeddings/oleObject42.bin"/><Relationship Id="rId18" Type="http://schemas.openxmlformats.org/officeDocument/2006/relationships/oleObject" Target="../embeddings/oleObject47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6.bin"/><Relationship Id="rId12" Type="http://schemas.openxmlformats.org/officeDocument/2006/relationships/oleObject" Target="../embeddings/oleObject41.bin"/><Relationship Id="rId17" Type="http://schemas.openxmlformats.org/officeDocument/2006/relationships/oleObject" Target="../embeddings/oleObject46.bin"/><Relationship Id="rId2" Type="http://schemas.openxmlformats.org/officeDocument/2006/relationships/slideMaster" Target="../slideMasters/slideMaster1.xml"/><Relationship Id="rId16" Type="http://schemas.openxmlformats.org/officeDocument/2006/relationships/oleObject" Target="../embeddings/oleObject45.bin"/><Relationship Id="rId20" Type="http://schemas.openxmlformats.org/officeDocument/2006/relationships/image" Target="../media/image2.e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5.bin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44.bin"/><Relationship Id="rId10" Type="http://schemas.openxmlformats.org/officeDocument/2006/relationships/oleObject" Target="../embeddings/oleObject39.bin"/><Relationship Id="rId19" Type="http://schemas.openxmlformats.org/officeDocument/2006/relationships/oleObject" Target="../embeddings/oleObject48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38.bin"/><Relationship Id="rId14" Type="http://schemas.openxmlformats.org/officeDocument/2006/relationships/oleObject" Target="../embeddings/oleObject43.bin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oleObject" Target="../embeddings/oleObject58.bin"/><Relationship Id="rId18" Type="http://schemas.openxmlformats.org/officeDocument/2006/relationships/oleObject" Target="../embeddings/oleObject63.bin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2.bin"/><Relationship Id="rId12" Type="http://schemas.openxmlformats.org/officeDocument/2006/relationships/oleObject" Target="../embeddings/oleObject57.bin"/><Relationship Id="rId17" Type="http://schemas.openxmlformats.org/officeDocument/2006/relationships/oleObject" Target="../embeddings/oleObject62.bin"/><Relationship Id="rId2" Type="http://schemas.openxmlformats.org/officeDocument/2006/relationships/slideMaster" Target="../slideMasters/slideMaster2.xml"/><Relationship Id="rId16" Type="http://schemas.openxmlformats.org/officeDocument/2006/relationships/oleObject" Target="../embeddings/oleObject61.bin"/><Relationship Id="rId20" Type="http://schemas.openxmlformats.org/officeDocument/2006/relationships/image" Target="../media/image2.e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1.bin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0.bin"/><Relationship Id="rId15" Type="http://schemas.openxmlformats.org/officeDocument/2006/relationships/oleObject" Target="../embeddings/oleObject60.bin"/><Relationship Id="rId10" Type="http://schemas.openxmlformats.org/officeDocument/2006/relationships/oleObject" Target="../embeddings/oleObject55.bin"/><Relationship Id="rId19" Type="http://schemas.openxmlformats.org/officeDocument/2006/relationships/oleObject" Target="../embeddings/oleObject64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54.bin"/><Relationship Id="rId14" Type="http://schemas.openxmlformats.org/officeDocument/2006/relationships/oleObject" Target="../embeddings/oleObject59.bin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oleObject" Target="../embeddings/oleObject74.bin"/><Relationship Id="rId18" Type="http://schemas.openxmlformats.org/officeDocument/2006/relationships/oleObject" Target="../embeddings/oleObject79.bin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8.bin"/><Relationship Id="rId12" Type="http://schemas.openxmlformats.org/officeDocument/2006/relationships/oleObject" Target="../embeddings/oleObject73.bin"/><Relationship Id="rId17" Type="http://schemas.openxmlformats.org/officeDocument/2006/relationships/oleObject" Target="../embeddings/oleObject78.bin"/><Relationship Id="rId2" Type="http://schemas.openxmlformats.org/officeDocument/2006/relationships/slideMaster" Target="../slideMasters/slideMaster2.xml"/><Relationship Id="rId16" Type="http://schemas.openxmlformats.org/officeDocument/2006/relationships/oleObject" Target="../embeddings/oleObject77.bin"/><Relationship Id="rId20" Type="http://schemas.openxmlformats.org/officeDocument/2006/relationships/image" Target="../media/image2.e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7.bin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6.bin"/><Relationship Id="rId15" Type="http://schemas.openxmlformats.org/officeDocument/2006/relationships/oleObject" Target="../embeddings/oleObject76.bin"/><Relationship Id="rId10" Type="http://schemas.openxmlformats.org/officeDocument/2006/relationships/oleObject" Target="../embeddings/oleObject71.bin"/><Relationship Id="rId19" Type="http://schemas.openxmlformats.org/officeDocument/2006/relationships/oleObject" Target="../embeddings/oleObject80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70.bin"/><Relationship Id="rId14" Type="http://schemas.openxmlformats.org/officeDocument/2006/relationships/oleObject" Target="../embeddings/oleObject75.bin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13" Type="http://schemas.openxmlformats.org/officeDocument/2006/relationships/oleObject" Target="../embeddings/oleObject90.bin"/><Relationship Id="rId18" Type="http://schemas.openxmlformats.org/officeDocument/2006/relationships/oleObject" Target="../embeddings/oleObject95.bin"/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4.bin"/><Relationship Id="rId12" Type="http://schemas.openxmlformats.org/officeDocument/2006/relationships/oleObject" Target="../embeddings/oleObject89.bin"/><Relationship Id="rId17" Type="http://schemas.openxmlformats.org/officeDocument/2006/relationships/oleObject" Target="../embeddings/oleObject94.bin"/><Relationship Id="rId2" Type="http://schemas.openxmlformats.org/officeDocument/2006/relationships/slideMaster" Target="../slideMasters/slideMaster2.xml"/><Relationship Id="rId16" Type="http://schemas.openxmlformats.org/officeDocument/2006/relationships/oleObject" Target="../embeddings/oleObject93.bin"/><Relationship Id="rId20" Type="http://schemas.openxmlformats.org/officeDocument/2006/relationships/image" Target="../media/image2.e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3.bin"/><Relationship Id="rId11" Type="http://schemas.openxmlformats.org/officeDocument/2006/relationships/oleObject" Target="../embeddings/oleObject88.bin"/><Relationship Id="rId5" Type="http://schemas.openxmlformats.org/officeDocument/2006/relationships/oleObject" Target="../embeddings/oleObject82.bin"/><Relationship Id="rId15" Type="http://schemas.openxmlformats.org/officeDocument/2006/relationships/oleObject" Target="../embeddings/oleObject92.bin"/><Relationship Id="rId10" Type="http://schemas.openxmlformats.org/officeDocument/2006/relationships/oleObject" Target="../embeddings/oleObject87.bin"/><Relationship Id="rId19" Type="http://schemas.openxmlformats.org/officeDocument/2006/relationships/oleObject" Target="../embeddings/oleObject96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86.bin"/><Relationship Id="rId14" Type="http://schemas.openxmlformats.org/officeDocument/2006/relationships/oleObject" Target="../embeddings/oleObject91.bin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13" Type="http://schemas.openxmlformats.org/officeDocument/2006/relationships/oleObject" Target="../embeddings/oleObject106.bin"/><Relationship Id="rId18" Type="http://schemas.openxmlformats.org/officeDocument/2006/relationships/oleObject" Target="../embeddings/oleObject111.bin"/><Relationship Id="rId3" Type="http://schemas.openxmlformats.org/officeDocument/2006/relationships/oleObject" Target="../embeddings/oleObject97.bin"/><Relationship Id="rId7" Type="http://schemas.openxmlformats.org/officeDocument/2006/relationships/oleObject" Target="../embeddings/oleObject100.bin"/><Relationship Id="rId12" Type="http://schemas.openxmlformats.org/officeDocument/2006/relationships/oleObject" Target="../embeddings/oleObject105.bin"/><Relationship Id="rId17" Type="http://schemas.openxmlformats.org/officeDocument/2006/relationships/oleObject" Target="../embeddings/oleObject110.bin"/><Relationship Id="rId2" Type="http://schemas.openxmlformats.org/officeDocument/2006/relationships/slideMaster" Target="../slideMasters/slideMaster2.xml"/><Relationship Id="rId16" Type="http://schemas.openxmlformats.org/officeDocument/2006/relationships/oleObject" Target="../embeddings/oleObject109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9.bin"/><Relationship Id="rId11" Type="http://schemas.openxmlformats.org/officeDocument/2006/relationships/oleObject" Target="../embeddings/oleObject104.bin"/><Relationship Id="rId5" Type="http://schemas.openxmlformats.org/officeDocument/2006/relationships/oleObject" Target="../embeddings/oleObject98.bin"/><Relationship Id="rId15" Type="http://schemas.openxmlformats.org/officeDocument/2006/relationships/oleObject" Target="../embeddings/oleObject108.bin"/><Relationship Id="rId10" Type="http://schemas.openxmlformats.org/officeDocument/2006/relationships/oleObject" Target="../embeddings/oleObject103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102.bin"/><Relationship Id="rId14" Type="http://schemas.openxmlformats.org/officeDocument/2006/relationships/oleObject" Target="../embeddings/oleObject107.bin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6.bin"/><Relationship Id="rId13" Type="http://schemas.openxmlformats.org/officeDocument/2006/relationships/oleObject" Target="../embeddings/oleObject121.bin"/><Relationship Id="rId18" Type="http://schemas.openxmlformats.org/officeDocument/2006/relationships/oleObject" Target="../embeddings/oleObject126.bin"/><Relationship Id="rId3" Type="http://schemas.openxmlformats.org/officeDocument/2006/relationships/oleObject" Target="../embeddings/oleObject112.bin"/><Relationship Id="rId7" Type="http://schemas.openxmlformats.org/officeDocument/2006/relationships/oleObject" Target="../embeddings/oleObject115.bin"/><Relationship Id="rId12" Type="http://schemas.openxmlformats.org/officeDocument/2006/relationships/oleObject" Target="../embeddings/oleObject120.bin"/><Relationship Id="rId17" Type="http://schemas.openxmlformats.org/officeDocument/2006/relationships/oleObject" Target="../embeddings/oleObject125.bin"/><Relationship Id="rId2" Type="http://schemas.openxmlformats.org/officeDocument/2006/relationships/slideMaster" Target="../slideMasters/slideMaster2.xml"/><Relationship Id="rId16" Type="http://schemas.openxmlformats.org/officeDocument/2006/relationships/oleObject" Target="../embeddings/oleObject124.bin"/><Relationship Id="rId20" Type="http://schemas.openxmlformats.org/officeDocument/2006/relationships/image" Target="../media/image2.e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4.bin"/><Relationship Id="rId11" Type="http://schemas.openxmlformats.org/officeDocument/2006/relationships/oleObject" Target="../embeddings/oleObject119.bin"/><Relationship Id="rId5" Type="http://schemas.openxmlformats.org/officeDocument/2006/relationships/oleObject" Target="../embeddings/oleObject113.bin"/><Relationship Id="rId15" Type="http://schemas.openxmlformats.org/officeDocument/2006/relationships/oleObject" Target="../embeddings/oleObject123.bin"/><Relationship Id="rId10" Type="http://schemas.openxmlformats.org/officeDocument/2006/relationships/oleObject" Target="../embeddings/oleObject118.bin"/><Relationship Id="rId19" Type="http://schemas.openxmlformats.org/officeDocument/2006/relationships/oleObject" Target="../embeddings/oleObject127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117.bin"/><Relationship Id="rId14" Type="http://schemas.openxmlformats.org/officeDocument/2006/relationships/oleObject" Target="../embeddings/oleObject12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2.bin"/><Relationship Id="rId13" Type="http://schemas.openxmlformats.org/officeDocument/2006/relationships/oleObject" Target="../embeddings/oleObject137.bin"/><Relationship Id="rId18" Type="http://schemas.openxmlformats.org/officeDocument/2006/relationships/oleObject" Target="../embeddings/oleObject142.bin"/><Relationship Id="rId3" Type="http://schemas.openxmlformats.org/officeDocument/2006/relationships/oleObject" Target="../embeddings/oleObject128.bin"/><Relationship Id="rId7" Type="http://schemas.openxmlformats.org/officeDocument/2006/relationships/oleObject" Target="../embeddings/oleObject131.bin"/><Relationship Id="rId12" Type="http://schemas.openxmlformats.org/officeDocument/2006/relationships/oleObject" Target="../embeddings/oleObject136.bin"/><Relationship Id="rId17" Type="http://schemas.openxmlformats.org/officeDocument/2006/relationships/oleObject" Target="../embeddings/oleObject141.bin"/><Relationship Id="rId2" Type="http://schemas.openxmlformats.org/officeDocument/2006/relationships/slideMaster" Target="../slideMasters/slideMaster3.xml"/><Relationship Id="rId16" Type="http://schemas.openxmlformats.org/officeDocument/2006/relationships/oleObject" Target="../embeddings/oleObject140.bin"/><Relationship Id="rId20" Type="http://schemas.openxmlformats.org/officeDocument/2006/relationships/image" Target="../media/image2.e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30.bin"/><Relationship Id="rId11" Type="http://schemas.openxmlformats.org/officeDocument/2006/relationships/oleObject" Target="../embeddings/oleObject135.bin"/><Relationship Id="rId5" Type="http://schemas.openxmlformats.org/officeDocument/2006/relationships/oleObject" Target="../embeddings/oleObject129.bin"/><Relationship Id="rId15" Type="http://schemas.openxmlformats.org/officeDocument/2006/relationships/oleObject" Target="../embeddings/oleObject139.bin"/><Relationship Id="rId10" Type="http://schemas.openxmlformats.org/officeDocument/2006/relationships/oleObject" Target="../embeddings/oleObject134.bin"/><Relationship Id="rId19" Type="http://schemas.openxmlformats.org/officeDocument/2006/relationships/oleObject" Target="../embeddings/oleObject143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133.bin"/><Relationship Id="rId14" Type="http://schemas.openxmlformats.org/officeDocument/2006/relationships/oleObject" Target="../embeddings/oleObject138.bin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8.bin"/><Relationship Id="rId13" Type="http://schemas.openxmlformats.org/officeDocument/2006/relationships/oleObject" Target="../embeddings/oleObject153.bin"/><Relationship Id="rId18" Type="http://schemas.openxmlformats.org/officeDocument/2006/relationships/oleObject" Target="../embeddings/oleObject158.bin"/><Relationship Id="rId3" Type="http://schemas.openxmlformats.org/officeDocument/2006/relationships/oleObject" Target="../embeddings/oleObject144.bin"/><Relationship Id="rId7" Type="http://schemas.openxmlformats.org/officeDocument/2006/relationships/oleObject" Target="../embeddings/oleObject147.bin"/><Relationship Id="rId12" Type="http://schemas.openxmlformats.org/officeDocument/2006/relationships/oleObject" Target="../embeddings/oleObject152.bin"/><Relationship Id="rId17" Type="http://schemas.openxmlformats.org/officeDocument/2006/relationships/oleObject" Target="../embeddings/oleObject157.bin"/><Relationship Id="rId2" Type="http://schemas.openxmlformats.org/officeDocument/2006/relationships/slideMaster" Target="../slideMasters/slideMaster3.xml"/><Relationship Id="rId16" Type="http://schemas.openxmlformats.org/officeDocument/2006/relationships/oleObject" Target="../embeddings/oleObject156.bin"/><Relationship Id="rId20" Type="http://schemas.openxmlformats.org/officeDocument/2006/relationships/image" Target="../media/image2.e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46.bin"/><Relationship Id="rId11" Type="http://schemas.openxmlformats.org/officeDocument/2006/relationships/oleObject" Target="../embeddings/oleObject151.bin"/><Relationship Id="rId5" Type="http://schemas.openxmlformats.org/officeDocument/2006/relationships/oleObject" Target="../embeddings/oleObject145.bin"/><Relationship Id="rId15" Type="http://schemas.openxmlformats.org/officeDocument/2006/relationships/oleObject" Target="../embeddings/oleObject155.bin"/><Relationship Id="rId10" Type="http://schemas.openxmlformats.org/officeDocument/2006/relationships/oleObject" Target="../embeddings/oleObject150.bin"/><Relationship Id="rId19" Type="http://schemas.openxmlformats.org/officeDocument/2006/relationships/oleObject" Target="../embeddings/oleObject159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149.bin"/><Relationship Id="rId14" Type="http://schemas.openxmlformats.org/officeDocument/2006/relationships/oleObject" Target="../embeddings/oleObject154.bin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4.bin"/><Relationship Id="rId13" Type="http://schemas.openxmlformats.org/officeDocument/2006/relationships/oleObject" Target="../embeddings/oleObject169.bin"/><Relationship Id="rId18" Type="http://schemas.openxmlformats.org/officeDocument/2006/relationships/oleObject" Target="../embeddings/oleObject174.bin"/><Relationship Id="rId3" Type="http://schemas.openxmlformats.org/officeDocument/2006/relationships/oleObject" Target="../embeddings/oleObject160.bin"/><Relationship Id="rId7" Type="http://schemas.openxmlformats.org/officeDocument/2006/relationships/oleObject" Target="../embeddings/oleObject163.bin"/><Relationship Id="rId12" Type="http://schemas.openxmlformats.org/officeDocument/2006/relationships/oleObject" Target="../embeddings/oleObject168.bin"/><Relationship Id="rId17" Type="http://schemas.openxmlformats.org/officeDocument/2006/relationships/oleObject" Target="../embeddings/oleObject173.bin"/><Relationship Id="rId2" Type="http://schemas.openxmlformats.org/officeDocument/2006/relationships/slideMaster" Target="../slideMasters/slideMaster4.xml"/><Relationship Id="rId16" Type="http://schemas.openxmlformats.org/officeDocument/2006/relationships/oleObject" Target="../embeddings/oleObject172.bin"/><Relationship Id="rId20" Type="http://schemas.openxmlformats.org/officeDocument/2006/relationships/image" Target="../media/image2.emf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62.bin"/><Relationship Id="rId11" Type="http://schemas.openxmlformats.org/officeDocument/2006/relationships/oleObject" Target="../embeddings/oleObject167.bin"/><Relationship Id="rId5" Type="http://schemas.openxmlformats.org/officeDocument/2006/relationships/oleObject" Target="../embeddings/oleObject161.bin"/><Relationship Id="rId15" Type="http://schemas.openxmlformats.org/officeDocument/2006/relationships/oleObject" Target="../embeddings/oleObject171.bin"/><Relationship Id="rId10" Type="http://schemas.openxmlformats.org/officeDocument/2006/relationships/oleObject" Target="../embeddings/oleObject166.bin"/><Relationship Id="rId19" Type="http://schemas.openxmlformats.org/officeDocument/2006/relationships/oleObject" Target="../embeddings/oleObject175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165.bin"/><Relationship Id="rId14" Type="http://schemas.openxmlformats.org/officeDocument/2006/relationships/oleObject" Target="../embeddings/oleObject170.bin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0.bin"/><Relationship Id="rId13" Type="http://schemas.openxmlformats.org/officeDocument/2006/relationships/oleObject" Target="../embeddings/oleObject185.bin"/><Relationship Id="rId18" Type="http://schemas.openxmlformats.org/officeDocument/2006/relationships/oleObject" Target="../embeddings/oleObject190.bin"/><Relationship Id="rId3" Type="http://schemas.openxmlformats.org/officeDocument/2006/relationships/oleObject" Target="../embeddings/oleObject176.bin"/><Relationship Id="rId7" Type="http://schemas.openxmlformats.org/officeDocument/2006/relationships/oleObject" Target="../embeddings/oleObject179.bin"/><Relationship Id="rId12" Type="http://schemas.openxmlformats.org/officeDocument/2006/relationships/oleObject" Target="../embeddings/oleObject184.bin"/><Relationship Id="rId17" Type="http://schemas.openxmlformats.org/officeDocument/2006/relationships/oleObject" Target="../embeddings/oleObject189.bin"/><Relationship Id="rId2" Type="http://schemas.openxmlformats.org/officeDocument/2006/relationships/slideMaster" Target="../slideMasters/slideMaster4.xml"/><Relationship Id="rId16" Type="http://schemas.openxmlformats.org/officeDocument/2006/relationships/oleObject" Target="../embeddings/oleObject188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78.bin"/><Relationship Id="rId11" Type="http://schemas.openxmlformats.org/officeDocument/2006/relationships/oleObject" Target="../embeddings/oleObject183.bin"/><Relationship Id="rId5" Type="http://schemas.openxmlformats.org/officeDocument/2006/relationships/oleObject" Target="../embeddings/oleObject177.bin"/><Relationship Id="rId15" Type="http://schemas.openxmlformats.org/officeDocument/2006/relationships/oleObject" Target="../embeddings/oleObject187.bin"/><Relationship Id="rId10" Type="http://schemas.openxmlformats.org/officeDocument/2006/relationships/oleObject" Target="../embeddings/oleObject182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181.bin"/><Relationship Id="rId14" Type="http://schemas.openxmlformats.org/officeDocument/2006/relationships/oleObject" Target="../embeddings/oleObject186.bin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5.bin"/><Relationship Id="rId13" Type="http://schemas.openxmlformats.org/officeDocument/2006/relationships/oleObject" Target="../embeddings/oleObject200.bin"/><Relationship Id="rId18" Type="http://schemas.openxmlformats.org/officeDocument/2006/relationships/oleObject" Target="../embeddings/oleObject205.bin"/><Relationship Id="rId3" Type="http://schemas.openxmlformats.org/officeDocument/2006/relationships/oleObject" Target="../embeddings/oleObject191.bin"/><Relationship Id="rId7" Type="http://schemas.openxmlformats.org/officeDocument/2006/relationships/oleObject" Target="../embeddings/oleObject194.bin"/><Relationship Id="rId12" Type="http://schemas.openxmlformats.org/officeDocument/2006/relationships/oleObject" Target="../embeddings/oleObject199.bin"/><Relationship Id="rId17" Type="http://schemas.openxmlformats.org/officeDocument/2006/relationships/oleObject" Target="../embeddings/oleObject204.bin"/><Relationship Id="rId2" Type="http://schemas.openxmlformats.org/officeDocument/2006/relationships/slideMaster" Target="../slideMasters/slideMaster4.xml"/><Relationship Id="rId16" Type="http://schemas.openxmlformats.org/officeDocument/2006/relationships/oleObject" Target="../embeddings/oleObject203.bin"/><Relationship Id="rId20" Type="http://schemas.openxmlformats.org/officeDocument/2006/relationships/image" Target="../media/image2.emf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93.bin"/><Relationship Id="rId11" Type="http://schemas.openxmlformats.org/officeDocument/2006/relationships/oleObject" Target="../embeddings/oleObject198.bin"/><Relationship Id="rId5" Type="http://schemas.openxmlformats.org/officeDocument/2006/relationships/oleObject" Target="../embeddings/oleObject192.bin"/><Relationship Id="rId15" Type="http://schemas.openxmlformats.org/officeDocument/2006/relationships/oleObject" Target="../embeddings/oleObject202.bin"/><Relationship Id="rId10" Type="http://schemas.openxmlformats.org/officeDocument/2006/relationships/oleObject" Target="../embeddings/oleObject197.bin"/><Relationship Id="rId19" Type="http://schemas.openxmlformats.org/officeDocument/2006/relationships/oleObject" Target="../embeddings/oleObject206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196.bin"/><Relationship Id="rId14" Type="http://schemas.openxmlformats.org/officeDocument/2006/relationships/oleObject" Target="../embeddings/oleObject201.bin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1.bin"/><Relationship Id="rId13" Type="http://schemas.openxmlformats.org/officeDocument/2006/relationships/oleObject" Target="../embeddings/oleObject216.bin"/><Relationship Id="rId18" Type="http://schemas.openxmlformats.org/officeDocument/2006/relationships/oleObject" Target="../embeddings/oleObject221.bin"/><Relationship Id="rId3" Type="http://schemas.openxmlformats.org/officeDocument/2006/relationships/oleObject" Target="../embeddings/oleObject207.bin"/><Relationship Id="rId7" Type="http://schemas.openxmlformats.org/officeDocument/2006/relationships/oleObject" Target="../embeddings/oleObject210.bin"/><Relationship Id="rId12" Type="http://schemas.openxmlformats.org/officeDocument/2006/relationships/oleObject" Target="../embeddings/oleObject215.bin"/><Relationship Id="rId17" Type="http://schemas.openxmlformats.org/officeDocument/2006/relationships/oleObject" Target="../embeddings/oleObject220.bin"/><Relationship Id="rId2" Type="http://schemas.openxmlformats.org/officeDocument/2006/relationships/slideMaster" Target="../slideMasters/slideMaster4.xml"/><Relationship Id="rId16" Type="http://schemas.openxmlformats.org/officeDocument/2006/relationships/oleObject" Target="../embeddings/oleObject219.bin"/><Relationship Id="rId20" Type="http://schemas.openxmlformats.org/officeDocument/2006/relationships/image" Target="../media/image2.emf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09.bin"/><Relationship Id="rId11" Type="http://schemas.openxmlformats.org/officeDocument/2006/relationships/oleObject" Target="../embeddings/oleObject214.bin"/><Relationship Id="rId5" Type="http://schemas.openxmlformats.org/officeDocument/2006/relationships/oleObject" Target="../embeddings/oleObject208.bin"/><Relationship Id="rId15" Type="http://schemas.openxmlformats.org/officeDocument/2006/relationships/oleObject" Target="../embeddings/oleObject218.bin"/><Relationship Id="rId10" Type="http://schemas.openxmlformats.org/officeDocument/2006/relationships/oleObject" Target="../embeddings/oleObject213.bin"/><Relationship Id="rId19" Type="http://schemas.openxmlformats.org/officeDocument/2006/relationships/oleObject" Target="../embeddings/oleObject222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212.bin"/><Relationship Id="rId14" Type="http://schemas.openxmlformats.org/officeDocument/2006/relationships/oleObject" Target="../embeddings/oleObject217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13.05.2026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394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13.05.2026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194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13.05.2026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06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ьный слайд МФ РТ 2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53266" y="0"/>
            <a:ext cx="399495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8080092"/>
                </p:ext>
              </p:extLst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018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Picture 8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7040311"/>
                </p:ext>
              </p:extLst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019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Picture 8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8869210"/>
                </p:ext>
              </p:extLst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020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Picture 8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0261216"/>
                </p:ext>
              </p:extLst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021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Picture 8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7539862"/>
                </p:ext>
              </p:extLst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022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Picture 8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3844075"/>
                </p:ext>
              </p:extLst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023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Picture 8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3633722"/>
                </p:ext>
              </p:extLst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024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Picture 8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5386392"/>
                </p:ext>
              </p:extLst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025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Picture 8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4894749"/>
                </p:ext>
              </p:extLst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026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Picture 8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8826935"/>
                </p:ext>
              </p:extLst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027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Picture 8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4149723"/>
                </p:ext>
              </p:extLst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028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Picture 8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7554478"/>
                </p:ext>
              </p:extLst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029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Picture 8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0162616"/>
                </p:ext>
              </p:extLst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030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Picture 8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2607346"/>
                </p:ext>
              </p:extLst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031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Picture 8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3551093"/>
                </p:ext>
              </p:extLst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032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Picture 8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" name="Объект 26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204642642"/>
              </p:ext>
            </p:extLst>
          </p:nvPr>
        </p:nvGraphicFramePr>
        <p:xfrm>
          <a:off x="8341131" y="6069668"/>
          <a:ext cx="802869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33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Picture 8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1131" y="6069668"/>
                        <a:ext cx="802869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Текст 36"/>
          <p:cNvSpPr>
            <a:spLocks noGrp="1"/>
          </p:cNvSpPr>
          <p:nvPr>
            <p:ph type="body" sz="quarter" idx="10" hasCustomPrompt="1"/>
          </p:nvPr>
        </p:nvSpPr>
        <p:spPr>
          <a:xfrm>
            <a:off x="514905" y="1869735"/>
            <a:ext cx="8528427" cy="914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4" name="Текст 36"/>
          <p:cNvSpPr>
            <a:spLocks noGrp="1"/>
          </p:cNvSpPr>
          <p:nvPr>
            <p:ph type="body" sz="quarter" idx="11" hasCustomPrompt="1"/>
          </p:nvPr>
        </p:nvSpPr>
        <p:spPr>
          <a:xfrm>
            <a:off x="514905" y="2875640"/>
            <a:ext cx="8528427" cy="914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/>
            </a:lvl1pPr>
          </a:lstStyle>
          <a:p>
            <a:pPr algn="ctr"/>
            <a:r>
              <a:rPr lang="ru-RU" sz="2800" b="1" dirty="0">
                <a:solidFill>
                  <a:schemeClr val="accent2"/>
                </a:solidFill>
              </a:rPr>
              <a:t>Министр финансов Республики Татарстан </a:t>
            </a:r>
            <a:br>
              <a:rPr lang="ru-RU" sz="2800" b="1" dirty="0">
                <a:solidFill>
                  <a:schemeClr val="accent2"/>
                </a:solidFill>
              </a:rPr>
            </a:br>
            <a:r>
              <a:rPr lang="ru-RU" sz="2800" b="1" dirty="0">
                <a:solidFill>
                  <a:schemeClr val="accent2"/>
                </a:solidFill>
              </a:rPr>
              <a:t>Р.Р.</a:t>
            </a:r>
            <a:r>
              <a:rPr lang="ru-RU" sz="2800" b="1" baseline="0" dirty="0">
                <a:solidFill>
                  <a:schemeClr val="accent2"/>
                </a:solidFill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</a:rPr>
              <a:t>Гайзатуллин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23" name="Дата 3"/>
          <p:cNvSpPr>
            <a:spLocks noGrp="1"/>
          </p:cNvSpPr>
          <p:nvPr>
            <p:ph type="dt" sz="half" idx="2"/>
          </p:nvPr>
        </p:nvSpPr>
        <p:spPr>
          <a:xfrm>
            <a:off x="3750418" y="622877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fld id="{CF264AD6-83EC-417C-A3DC-B7CFE9249401}" type="datetimeFigureOut">
              <a:rPr lang="ru-RU" smtClean="0"/>
              <a:pPr/>
              <a:t>13.05.2026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073288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53266" y="0"/>
            <a:ext cx="399495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/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010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Picture 8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/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011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Picture 8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/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012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Picture 8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/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013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Picture 8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/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014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Picture 8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/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015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Picture 8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/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016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Picture 8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/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017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Picture 8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/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018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Picture 8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/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019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Picture 8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/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020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Picture 8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/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021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Picture 8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/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022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Picture 8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/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023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Picture 8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/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024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Picture 8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Номер слайда 5"/>
          <p:cNvSpPr txBox="1">
            <a:spLocks/>
          </p:cNvSpPr>
          <p:nvPr userDrawn="1"/>
        </p:nvSpPr>
        <p:spPr>
          <a:xfrm>
            <a:off x="8334668" y="46038"/>
            <a:ext cx="782345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бъект 25"/>
          <p:cNvSpPr>
            <a:spLocks noGrp="1"/>
          </p:cNvSpPr>
          <p:nvPr>
            <p:ph sz="quarter" idx="13"/>
          </p:nvPr>
        </p:nvSpPr>
        <p:spPr>
          <a:xfrm>
            <a:off x="514349" y="700996"/>
            <a:ext cx="8520593" cy="552724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 userDrawn="1"/>
        </p:nvGraphicFramePr>
        <p:xfrm>
          <a:off x="8334668" y="6052821"/>
          <a:ext cx="802869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25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Picture 8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668" y="6052821"/>
                        <a:ext cx="802869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46038"/>
            <a:ext cx="8088112" cy="57474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596730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инФинРТ_2016_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 userDrawn="1"/>
        </p:nvGrpSpPr>
        <p:grpSpPr>
          <a:xfrm>
            <a:off x="53266" y="0"/>
            <a:ext cx="399495" cy="6858000"/>
            <a:chOff x="0" y="0"/>
            <a:chExt cx="380929" cy="6593882"/>
          </a:xfrm>
        </p:grpSpPr>
        <p:graphicFrame>
          <p:nvGraphicFramePr>
            <p:cNvPr id="13" name="Объект 12"/>
            <p:cNvGraphicFramePr>
              <a:graphicFrameLocks noChangeAspect="1"/>
            </p:cNvGraphicFramePr>
            <p:nvPr/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658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/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659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/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660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/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661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/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662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/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663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/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664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/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665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/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666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/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667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Объект 22"/>
            <p:cNvGraphicFramePr>
              <a:graphicFrameLocks noChangeAspect="1"/>
            </p:cNvGraphicFramePr>
            <p:nvPr/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668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Объект 23"/>
            <p:cNvGraphicFramePr>
              <a:graphicFrameLocks noChangeAspect="1"/>
            </p:cNvGraphicFramePr>
            <p:nvPr/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669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Объект 24"/>
            <p:cNvGraphicFramePr>
              <a:graphicFrameLocks noChangeAspect="1"/>
            </p:cNvGraphicFramePr>
            <p:nvPr/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670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Объект 25"/>
            <p:cNvGraphicFramePr>
              <a:graphicFrameLocks noChangeAspect="1"/>
            </p:cNvGraphicFramePr>
            <p:nvPr/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671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Объект 26"/>
            <p:cNvGraphicFramePr>
              <a:graphicFrameLocks noChangeAspect="1"/>
            </p:cNvGraphicFramePr>
            <p:nvPr/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672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Номер слайда 5"/>
          <p:cNvSpPr txBox="1">
            <a:spLocks/>
          </p:cNvSpPr>
          <p:nvPr userDrawn="1"/>
        </p:nvSpPr>
        <p:spPr>
          <a:xfrm>
            <a:off x="8398276" y="46038"/>
            <a:ext cx="718737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Объект 25"/>
          <p:cNvSpPr>
            <a:spLocks noGrp="1"/>
          </p:cNvSpPr>
          <p:nvPr>
            <p:ph sz="quarter" idx="13"/>
          </p:nvPr>
        </p:nvSpPr>
        <p:spPr>
          <a:xfrm>
            <a:off x="514349" y="700996"/>
            <a:ext cx="8520593" cy="552724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 userDrawn="1"/>
        </p:nvGraphicFramePr>
        <p:xfrm>
          <a:off x="8334668" y="6052821"/>
          <a:ext cx="802869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73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668" y="6052821"/>
                        <a:ext cx="802869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46038"/>
            <a:ext cx="8088112" cy="574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519463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инФинРТ_2016_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53266" y="0"/>
            <a:ext cx="399495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/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377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/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378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/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379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/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380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/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381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/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382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/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383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/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384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/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385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/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386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/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387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/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388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/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389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/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390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/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391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" name="Объект 26"/>
          <p:cNvGraphicFramePr>
            <a:graphicFrameLocks noChangeAspect="1"/>
          </p:cNvGraphicFramePr>
          <p:nvPr userDrawn="1"/>
        </p:nvGraphicFramePr>
        <p:xfrm>
          <a:off x="8341131" y="6069668"/>
          <a:ext cx="802869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92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1131" y="6069668"/>
                        <a:ext cx="802869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Текст 36"/>
          <p:cNvSpPr>
            <a:spLocks noGrp="1"/>
          </p:cNvSpPr>
          <p:nvPr>
            <p:ph type="body" sz="quarter" idx="10" hasCustomPrompt="1"/>
          </p:nvPr>
        </p:nvSpPr>
        <p:spPr>
          <a:xfrm>
            <a:off x="514905" y="1869735"/>
            <a:ext cx="8528427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600" b="1"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4" name="Текст 36"/>
          <p:cNvSpPr>
            <a:spLocks noGrp="1"/>
          </p:cNvSpPr>
          <p:nvPr>
            <p:ph type="body" sz="quarter" idx="11" hasCustomPrompt="1"/>
          </p:nvPr>
        </p:nvSpPr>
        <p:spPr>
          <a:xfrm>
            <a:off x="514905" y="2875640"/>
            <a:ext cx="8528427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600" b="1">
                <a:latin typeface="Arial" panose="020B0604020202020204" pitchFamily="34" charset="0"/>
              </a:defRPr>
            </a:lvl1pPr>
          </a:lstStyle>
          <a:p>
            <a:pPr algn="ctr"/>
            <a:r>
              <a:rPr lang="ru-RU" sz="2800" b="1" dirty="0">
                <a:solidFill>
                  <a:schemeClr val="accent2"/>
                </a:solidFill>
              </a:rPr>
              <a:t>Министр финансов Республики Татарстан </a:t>
            </a:r>
            <a:br>
              <a:rPr lang="ru-RU" sz="2800" b="1" dirty="0">
                <a:solidFill>
                  <a:schemeClr val="accent2"/>
                </a:solidFill>
              </a:rPr>
            </a:br>
            <a:r>
              <a:rPr lang="ru-RU" sz="2800" b="1" dirty="0">
                <a:solidFill>
                  <a:schemeClr val="accent2"/>
                </a:solidFill>
              </a:rPr>
              <a:t>Р.Р.</a:t>
            </a:r>
            <a:r>
              <a:rPr lang="ru-RU" sz="2800" b="1" baseline="0" dirty="0">
                <a:solidFill>
                  <a:schemeClr val="accent2"/>
                </a:solidFill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</a:rPr>
              <a:t>Гайзатуллин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23" name="Дата 3"/>
          <p:cNvSpPr>
            <a:spLocks noGrp="1"/>
          </p:cNvSpPr>
          <p:nvPr>
            <p:ph type="dt" sz="half" idx="2"/>
          </p:nvPr>
        </p:nvSpPr>
        <p:spPr>
          <a:xfrm>
            <a:off x="3750418" y="622877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264AD6-83EC-417C-A3DC-B7CFE9249401}" type="datetimeFigureOut">
              <a:rPr lang="ru-RU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13.05.2026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823977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инФинРТ_2016_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 userDrawn="1"/>
        </p:nvGrpSpPr>
        <p:grpSpPr>
          <a:xfrm>
            <a:off x="53266" y="0"/>
            <a:ext cx="399495" cy="6858000"/>
            <a:chOff x="0" y="0"/>
            <a:chExt cx="380929" cy="6593882"/>
          </a:xfrm>
        </p:grpSpPr>
        <p:graphicFrame>
          <p:nvGraphicFramePr>
            <p:cNvPr id="13" name="Объект 12"/>
            <p:cNvGraphicFramePr>
              <a:graphicFrameLocks noChangeAspect="1"/>
            </p:cNvGraphicFramePr>
            <p:nvPr/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401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/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402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/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403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/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404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/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405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/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406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/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407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/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408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/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409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/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410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Объект 22"/>
            <p:cNvGraphicFramePr>
              <a:graphicFrameLocks noChangeAspect="1"/>
            </p:cNvGraphicFramePr>
            <p:nvPr/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411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Объект 23"/>
            <p:cNvGraphicFramePr>
              <a:graphicFrameLocks noChangeAspect="1"/>
            </p:cNvGraphicFramePr>
            <p:nvPr/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412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Объект 24"/>
            <p:cNvGraphicFramePr>
              <a:graphicFrameLocks noChangeAspect="1"/>
            </p:cNvGraphicFramePr>
            <p:nvPr/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413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Объект 25"/>
            <p:cNvGraphicFramePr>
              <a:graphicFrameLocks noChangeAspect="1"/>
            </p:cNvGraphicFramePr>
            <p:nvPr/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414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Объект 26"/>
            <p:cNvGraphicFramePr>
              <a:graphicFrameLocks noChangeAspect="1"/>
            </p:cNvGraphicFramePr>
            <p:nvPr/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415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Номер слайда 5"/>
          <p:cNvSpPr txBox="1">
            <a:spLocks/>
          </p:cNvSpPr>
          <p:nvPr userDrawn="1"/>
        </p:nvSpPr>
        <p:spPr>
          <a:xfrm>
            <a:off x="8532440" y="46038"/>
            <a:ext cx="584573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Объект 25"/>
          <p:cNvSpPr>
            <a:spLocks noGrp="1"/>
          </p:cNvSpPr>
          <p:nvPr>
            <p:ph sz="quarter" idx="13"/>
          </p:nvPr>
        </p:nvSpPr>
        <p:spPr>
          <a:xfrm>
            <a:off x="514349" y="700996"/>
            <a:ext cx="8520593" cy="552724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 userDrawn="1"/>
        </p:nvGraphicFramePr>
        <p:xfrm>
          <a:off x="8334668" y="6052821"/>
          <a:ext cx="802869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16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668" y="6052821"/>
                        <a:ext cx="802869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46038"/>
            <a:ext cx="8088112" cy="574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084922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инФинРТ_2016_Импор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па 46"/>
          <p:cNvGrpSpPr/>
          <p:nvPr userDrawn="1"/>
        </p:nvGrpSpPr>
        <p:grpSpPr>
          <a:xfrm>
            <a:off x="53266" y="0"/>
            <a:ext cx="399495" cy="6858000"/>
            <a:chOff x="0" y="0"/>
            <a:chExt cx="380929" cy="6593882"/>
          </a:xfrm>
        </p:grpSpPr>
        <p:graphicFrame>
          <p:nvGraphicFramePr>
            <p:cNvPr id="48" name="Объект 47"/>
            <p:cNvGraphicFramePr>
              <a:graphicFrameLocks noChangeAspect="1"/>
            </p:cNvGraphicFramePr>
            <p:nvPr/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425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Объект 48"/>
            <p:cNvGraphicFramePr>
              <a:graphicFrameLocks noChangeAspect="1"/>
            </p:cNvGraphicFramePr>
            <p:nvPr/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426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Объект 49"/>
            <p:cNvGraphicFramePr>
              <a:graphicFrameLocks noChangeAspect="1"/>
            </p:cNvGraphicFramePr>
            <p:nvPr/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427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Объект 50"/>
            <p:cNvGraphicFramePr>
              <a:graphicFrameLocks noChangeAspect="1"/>
            </p:cNvGraphicFramePr>
            <p:nvPr/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428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Объект 51"/>
            <p:cNvGraphicFramePr>
              <a:graphicFrameLocks noChangeAspect="1"/>
            </p:cNvGraphicFramePr>
            <p:nvPr/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429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Объект 52"/>
            <p:cNvGraphicFramePr>
              <a:graphicFrameLocks noChangeAspect="1"/>
            </p:cNvGraphicFramePr>
            <p:nvPr/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430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Объект 53"/>
            <p:cNvGraphicFramePr>
              <a:graphicFrameLocks noChangeAspect="1"/>
            </p:cNvGraphicFramePr>
            <p:nvPr/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431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Объект 54"/>
            <p:cNvGraphicFramePr>
              <a:graphicFrameLocks noChangeAspect="1"/>
            </p:cNvGraphicFramePr>
            <p:nvPr/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432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Объект 55"/>
            <p:cNvGraphicFramePr>
              <a:graphicFrameLocks noChangeAspect="1"/>
            </p:cNvGraphicFramePr>
            <p:nvPr/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433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Объект 56"/>
            <p:cNvGraphicFramePr>
              <a:graphicFrameLocks noChangeAspect="1"/>
            </p:cNvGraphicFramePr>
            <p:nvPr/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434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Объект 57"/>
            <p:cNvGraphicFramePr>
              <a:graphicFrameLocks noChangeAspect="1"/>
            </p:cNvGraphicFramePr>
            <p:nvPr/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435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Объект 58"/>
            <p:cNvGraphicFramePr>
              <a:graphicFrameLocks noChangeAspect="1"/>
            </p:cNvGraphicFramePr>
            <p:nvPr/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436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Объект 59"/>
            <p:cNvGraphicFramePr>
              <a:graphicFrameLocks noChangeAspect="1"/>
            </p:cNvGraphicFramePr>
            <p:nvPr/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437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Объект 60"/>
            <p:cNvGraphicFramePr>
              <a:graphicFrameLocks noChangeAspect="1"/>
            </p:cNvGraphicFramePr>
            <p:nvPr/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438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Объект 61"/>
            <p:cNvGraphicFramePr>
              <a:graphicFrameLocks noChangeAspect="1"/>
            </p:cNvGraphicFramePr>
            <p:nvPr/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439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Номер слайда 5"/>
          <p:cNvSpPr txBox="1">
            <a:spLocks/>
          </p:cNvSpPr>
          <p:nvPr userDrawn="1"/>
        </p:nvSpPr>
        <p:spPr>
          <a:xfrm>
            <a:off x="8334668" y="46038"/>
            <a:ext cx="782345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5" name="Объект 64"/>
          <p:cNvGraphicFramePr>
            <a:graphicFrameLocks noChangeAspect="1"/>
          </p:cNvGraphicFramePr>
          <p:nvPr userDrawn="1"/>
        </p:nvGraphicFramePr>
        <p:xfrm>
          <a:off x="8334668" y="6052821"/>
          <a:ext cx="802869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40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668" y="6052821"/>
                        <a:ext cx="802869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4009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инФинРТ_2016_БезД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па 46"/>
          <p:cNvGrpSpPr/>
          <p:nvPr userDrawn="1"/>
        </p:nvGrpSpPr>
        <p:grpSpPr>
          <a:xfrm>
            <a:off x="53266" y="0"/>
            <a:ext cx="399495" cy="6858000"/>
            <a:chOff x="0" y="0"/>
            <a:chExt cx="380929" cy="6593882"/>
          </a:xfrm>
        </p:grpSpPr>
        <p:graphicFrame>
          <p:nvGraphicFramePr>
            <p:cNvPr id="48" name="Объект 47"/>
            <p:cNvGraphicFramePr>
              <a:graphicFrameLocks noChangeAspect="1"/>
            </p:cNvGraphicFramePr>
            <p:nvPr/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455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Объект 48"/>
            <p:cNvGraphicFramePr>
              <a:graphicFrameLocks noChangeAspect="1"/>
            </p:cNvGraphicFramePr>
            <p:nvPr/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456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Объект 49"/>
            <p:cNvGraphicFramePr>
              <a:graphicFrameLocks noChangeAspect="1"/>
            </p:cNvGraphicFramePr>
            <p:nvPr/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457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Объект 50"/>
            <p:cNvGraphicFramePr>
              <a:graphicFrameLocks noChangeAspect="1"/>
            </p:cNvGraphicFramePr>
            <p:nvPr/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458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Объект 51"/>
            <p:cNvGraphicFramePr>
              <a:graphicFrameLocks noChangeAspect="1"/>
            </p:cNvGraphicFramePr>
            <p:nvPr/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459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Объект 52"/>
            <p:cNvGraphicFramePr>
              <a:graphicFrameLocks noChangeAspect="1"/>
            </p:cNvGraphicFramePr>
            <p:nvPr/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460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Объект 53"/>
            <p:cNvGraphicFramePr>
              <a:graphicFrameLocks noChangeAspect="1"/>
            </p:cNvGraphicFramePr>
            <p:nvPr/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461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Объект 54"/>
            <p:cNvGraphicFramePr>
              <a:graphicFrameLocks noChangeAspect="1"/>
            </p:cNvGraphicFramePr>
            <p:nvPr/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462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Объект 55"/>
            <p:cNvGraphicFramePr>
              <a:graphicFrameLocks noChangeAspect="1"/>
            </p:cNvGraphicFramePr>
            <p:nvPr/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463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Объект 56"/>
            <p:cNvGraphicFramePr>
              <a:graphicFrameLocks noChangeAspect="1"/>
            </p:cNvGraphicFramePr>
            <p:nvPr/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464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Объект 57"/>
            <p:cNvGraphicFramePr>
              <a:graphicFrameLocks noChangeAspect="1"/>
            </p:cNvGraphicFramePr>
            <p:nvPr/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465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Объект 58"/>
            <p:cNvGraphicFramePr>
              <a:graphicFrameLocks noChangeAspect="1"/>
            </p:cNvGraphicFramePr>
            <p:nvPr/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466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Объект 59"/>
            <p:cNvGraphicFramePr>
              <a:graphicFrameLocks noChangeAspect="1"/>
            </p:cNvGraphicFramePr>
            <p:nvPr/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467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Объект 60"/>
            <p:cNvGraphicFramePr>
              <a:graphicFrameLocks noChangeAspect="1"/>
            </p:cNvGraphicFramePr>
            <p:nvPr/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468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Объект 61"/>
            <p:cNvGraphicFramePr>
              <a:graphicFrameLocks noChangeAspect="1"/>
            </p:cNvGraphicFramePr>
            <p:nvPr/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469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Номер слайда 5"/>
          <p:cNvSpPr txBox="1">
            <a:spLocks/>
          </p:cNvSpPr>
          <p:nvPr userDrawn="1"/>
        </p:nvSpPr>
        <p:spPr>
          <a:xfrm>
            <a:off x="8388424" y="46038"/>
            <a:ext cx="728589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623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53266" y="0"/>
            <a:ext cx="399495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/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449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/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450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/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451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/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452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/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453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/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454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/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455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/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456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/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457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/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458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/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459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/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460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/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461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/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462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/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463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Номер слайда 5"/>
          <p:cNvSpPr txBox="1">
            <a:spLocks/>
          </p:cNvSpPr>
          <p:nvPr userDrawn="1"/>
        </p:nvSpPr>
        <p:spPr>
          <a:xfrm>
            <a:off x="8532440" y="46038"/>
            <a:ext cx="584573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бъект 25"/>
          <p:cNvSpPr>
            <a:spLocks noGrp="1"/>
          </p:cNvSpPr>
          <p:nvPr>
            <p:ph sz="quarter" idx="13"/>
          </p:nvPr>
        </p:nvSpPr>
        <p:spPr>
          <a:xfrm>
            <a:off x="514349" y="700996"/>
            <a:ext cx="8520593" cy="55272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 userDrawn="1"/>
        </p:nvGraphicFramePr>
        <p:xfrm>
          <a:off x="8334668" y="6052821"/>
          <a:ext cx="802869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64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668" y="6052821"/>
                        <a:ext cx="802869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46038"/>
            <a:ext cx="8088112" cy="574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91569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13.05.2026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885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CC00-E9BC-47A6-8D08-336983E8E8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8F1A-CFDE-45E0-B9A6-537096D67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796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CC00-E9BC-47A6-8D08-336983E8E8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8F1A-CFDE-45E0-B9A6-537096D67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974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CC00-E9BC-47A6-8D08-336983E8E8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8F1A-CFDE-45E0-B9A6-537096D67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00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CC00-E9BC-47A6-8D08-336983E8E8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8F1A-CFDE-45E0-B9A6-537096D67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412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CC00-E9BC-47A6-8D08-336983E8E8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8F1A-CFDE-45E0-B9A6-537096D67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347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CC00-E9BC-47A6-8D08-336983E8E8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8F1A-CFDE-45E0-B9A6-537096D67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2852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CC00-E9BC-47A6-8D08-336983E8E8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8F1A-CFDE-45E0-B9A6-537096D67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692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CC00-E9BC-47A6-8D08-336983E8E8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8F1A-CFDE-45E0-B9A6-537096D67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2815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CC00-E9BC-47A6-8D08-336983E8E8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8F1A-CFDE-45E0-B9A6-537096D67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5082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CC00-E9BC-47A6-8D08-336983E8E8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8F1A-CFDE-45E0-B9A6-537096D67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9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13.05.2026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7502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CC00-E9BC-47A6-8D08-336983E8E8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8F1A-CFDE-45E0-B9A6-537096D67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356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53266" y="0"/>
            <a:ext cx="399495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/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442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/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443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/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444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/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445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/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446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/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447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/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448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/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449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/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450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/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451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/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452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/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453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/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454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/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455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/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456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Номер слайда 5"/>
          <p:cNvSpPr txBox="1">
            <a:spLocks/>
          </p:cNvSpPr>
          <p:nvPr userDrawn="1"/>
        </p:nvSpPr>
        <p:spPr>
          <a:xfrm>
            <a:off x="8334668" y="46038"/>
            <a:ext cx="782345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бъект 25"/>
          <p:cNvSpPr>
            <a:spLocks noGrp="1"/>
          </p:cNvSpPr>
          <p:nvPr>
            <p:ph sz="quarter" idx="13"/>
          </p:nvPr>
        </p:nvSpPr>
        <p:spPr>
          <a:xfrm>
            <a:off x="514349" y="700996"/>
            <a:ext cx="8520593" cy="552724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 userDrawn="1"/>
        </p:nvGraphicFramePr>
        <p:xfrm>
          <a:off x="8334668" y="6052821"/>
          <a:ext cx="802869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57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668" y="6052821"/>
                        <a:ext cx="802869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46038"/>
            <a:ext cx="8088112" cy="57474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136678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инФинРТ_2016_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 userDrawn="1"/>
        </p:nvGrpSpPr>
        <p:grpSpPr>
          <a:xfrm>
            <a:off x="53266" y="0"/>
            <a:ext cx="399495" cy="6858000"/>
            <a:chOff x="0" y="0"/>
            <a:chExt cx="380929" cy="6593882"/>
          </a:xfrm>
        </p:grpSpPr>
        <p:graphicFrame>
          <p:nvGraphicFramePr>
            <p:cNvPr id="13" name="Объект 12"/>
            <p:cNvGraphicFramePr>
              <a:graphicFrameLocks noChangeAspect="1"/>
            </p:cNvGraphicFramePr>
            <p:nvPr/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58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/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59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/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60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/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61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/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62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/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63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/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64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/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65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/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66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/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67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Объект 22"/>
            <p:cNvGraphicFramePr>
              <a:graphicFrameLocks noChangeAspect="1"/>
            </p:cNvGraphicFramePr>
            <p:nvPr/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68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Объект 23"/>
            <p:cNvGraphicFramePr>
              <a:graphicFrameLocks noChangeAspect="1"/>
            </p:cNvGraphicFramePr>
            <p:nvPr/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69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Объект 24"/>
            <p:cNvGraphicFramePr>
              <a:graphicFrameLocks noChangeAspect="1"/>
            </p:cNvGraphicFramePr>
            <p:nvPr/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70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Объект 25"/>
            <p:cNvGraphicFramePr>
              <a:graphicFrameLocks noChangeAspect="1"/>
            </p:cNvGraphicFramePr>
            <p:nvPr/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71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Объект 26"/>
            <p:cNvGraphicFramePr>
              <a:graphicFrameLocks noChangeAspect="1"/>
            </p:cNvGraphicFramePr>
            <p:nvPr/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72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Номер слайда 5"/>
          <p:cNvSpPr txBox="1">
            <a:spLocks/>
          </p:cNvSpPr>
          <p:nvPr userDrawn="1"/>
        </p:nvSpPr>
        <p:spPr>
          <a:xfrm>
            <a:off x="8398276" y="46038"/>
            <a:ext cx="718737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Объект 25"/>
          <p:cNvSpPr>
            <a:spLocks noGrp="1"/>
          </p:cNvSpPr>
          <p:nvPr>
            <p:ph sz="quarter" idx="13"/>
          </p:nvPr>
        </p:nvSpPr>
        <p:spPr>
          <a:xfrm>
            <a:off x="514349" y="700996"/>
            <a:ext cx="8520593" cy="552724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 userDrawn="1"/>
        </p:nvGraphicFramePr>
        <p:xfrm>
          <a:off x="8334668" y="6052821"/>
          <a:ext cx="802869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73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668" y="6052821"/>
                        <a:ext cx="802869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46038"/>
            <a:ext cx="8088112" cy="574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6200731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5297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1840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737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6903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3384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2362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114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13.05.2026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1380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21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082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8279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910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53266" y="0"/>
            <a:ext cx="304874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/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418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/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419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/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420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/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421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/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422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/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423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/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424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/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425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/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426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/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427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/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428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/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429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/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430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/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431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/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432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" name="Объект 26"/>
          <p:cNvGraphicFramePr>
            <a:graphicFrameLocks noChangeAspect="1"/>
          </p:cNvGraphicFramePr>
          <p:nvPr userDrawn="1"/>
        </p:nvGraphicFramePr>
        <p:xfrm>
          <a:off x="8458201" y="6052825"/>
          <a:ext cx="679337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33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1" y="6052825"/>
                        <a:ext cx="679337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34542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53266" y="0"/>
            <a:ext cx="304874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/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069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/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070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/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071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/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072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/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073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/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074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/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075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/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076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/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077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/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078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/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079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/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080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/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081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/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082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/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083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Номер слайда 5"/>
          <p:cNvSpPr txBox="1">
            <a:spLocks/>
          </p:cNvSpPr>
          <p:nvPr userDrawn="1"/>
        </p:nvSpPr>
        <p:spPr>
          <a:xfrm>
            <a:off x="8532442" y="46042"/>
            <a:ext cx="584573" cy="314325"/>
          </a:xfrm>
          <a:prstGeom prst="rect">
            <a:avLst/>
          </a:prstGeom>
        </p:spPr>
        <p:txBody>
          <a:bodyPr anchor="ctr"/>
          <a:lstStyle/>
          <a:p>
            <a:pPr marL="257168" indent="-257168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257168" indent="-257168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46042"/>
            <a:ext cx="8088112" cy="574747"/>
          </a:xfrm>
        </p:spPr>
        <p:txBody>
          <a:bodyPr>
            <a:normAutofit/>
          </a:bodyPr>
          <a:lstStyle>
            <a:lvl1pPr marL="0" indent="0" algn="ctr">
              <a:buNone/>
              <a:defRPr sz="2100" b="1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7796152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53266" y="0"/>
            <a:ext cx="304874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/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42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/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43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/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44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/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45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/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46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/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47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/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48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/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49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/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50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/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51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/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52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/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53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/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54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/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55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/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56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Номер слайда 5"/>
          <p:cNvSpPr txBox="1">
            <a:spLocks/>
          </p:cNvSpPr>
          <p:nvPr userDrawn="1"/>
        </p:nvSpPr>
        <p:spPr>
          <a:xfrm>
            <a:off x="8532442" y="46042"/>
            <a:ext cx="584573" cy="314325"/>
          </a:xfrm>
          <a:prstGeom prst="rect">
            <a:avLst/>
          </a:prstGeom>
        </p:spPr>
        <p:txBody>
          <a:bodyPr anchor="ctr"/>
          <a:lstStyle/>
          <a:p>
            <a:pPr marL="257168" indent="-257168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257168" indent="-257168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бъект 25"/>
          <p:cNvSpPr>
            <a:spLocks noGrp="1"/>
          </p:cNvSpPr>
          <p:nvPr>
            <p:ph sz="quarter" idx="13"/>
          </p:nvPr>
        </p:nvSpPr>
        <p:spPr>
          <a:xfrm>
            <a:off x="514351" y="700997"/>
            <a:ext cx="8520593" cy="552724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 userDrawn="1"/>
        </p:nvGraphicFramePr>
        <p:xfrm>
          <a:off x="8458201" y="6052825"/>
          <a:ext cx="679337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7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1" y="6052825"/>
                        <a:ext cx="679337" cy="7746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46042"/>
            <a:ext cx="8088112" cy="574747"/>
          </a:xfrm>
        </p:spPr>
        <p:txBody>
          <a:bodyPr>
            <a:normAutofit/>
          </a:bodyPr>
          <a:lstStyle>
            <a:lvl1pPr marL="0" indent="0" algn="ctr">
              <a:buNone/>
              <a:defRPr sz="21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5566451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КМР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53266" y="0"/>
            <a:ext cx="304874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/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466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/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467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/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468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/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469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/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470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/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471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/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472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/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473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/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474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/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475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/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476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/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477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/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478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/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479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/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480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Номер слайда 5"/>
          <p:cNvSpPr txBox="1">
            <a:spLocks/>
          </p:cNvSpPr>
          <p:nvPr userDrawn="1"/>
        </p:nvSpPr>
        <p:spPr>
          <a:xfrm>
            <a:off x="8532442" y="46042"/>
            <a:ext cx="584573" cy="314325"/>
          </a:xfrm>
          <a:prstGeom prst="rect">
            <a:avLst/>
          </a:prstGeom>
        </p:spPr>
        <p:txBody>
          <a:bodyPr anchor="ctr"/>
          <a:lstStyle/>
          <a:p>
            <a:pPr marL="257168" indent="-257168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257168" indent="-257168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 userDrawn="1"/>
        </p:nvGraphicFramePr>
        <p:xfrm>
          <a:off x="8458201" y="6052825"/>
          <a:ext cx="679337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81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1" y="6052825"/>
                        <a:ext cx="679337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46042"/>
            <a:ext cx="8088112" cy="574747"/>
          </a:xfrm>
        </p:spPr>
        <p:txBody>
          <a:bodyPr>
            <a:normAutofit/>
          </a:bodyPr>
          <a:lstStyle>
            <a:lvl1pPr marL="0" indent="0" algn="ctr">
              <a:buNone/>
              <a:defRPr sz="2100" b="1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239926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13.05.2026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59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13.05.2026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520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13.05.2026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06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13.05.2026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447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13.05.2026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591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64AD6-83EC-417C-A3DC-B7CFE9249401}" type="datetimeFigureOut">
              <a:rPr lang="ru-RU" smtClean="0"/>
              <a:pPr/>
              <a:t>13.05.2026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37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89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5CC00-E9BC-47A6-8D08-336983E8E8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48F1A-CFDE-45E0-B9A6-537096D67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12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5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32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1115" y="0"/>
            <a:ext cx="863288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3" b="29191"/>
          <a:stretch/>
        </p:blipFill>
        <p:spPr>
          <a:xfrm>
            <a:off x="898652" y="223120"/>
            <a:ext cx="7721473" cy="5984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511115" y="409576"/>
            <a:ext cx="8528427" cy="657224"/>
          </a:xfrm>
        </p:spPr>
        <p:txBody>
          <a:bodyPr>
            <a:noAutofit/>
          </a:bodyPr>
          <a:lstStyle/>
          <a:p>
            <a:r>
              <a:rPr lang="ru-RU" sz="480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2"/>
                </a:solidFill>
              </a:rPr>
              <a:t>БЮДЖЕТ ДЛЯ ГРАЖДАН</a:t>
            </a:r>
          </a:p>
        </p:txBody>
      </p:sp>
      <p:sp>
        <p:nvSpPr>
          <p:cNvPr id="7" name="Текст 1"/>
          <p:cNvSpPr>
            <a:spLocks noGrp="1"/>
          </p:cNvSpPr>
          <p:nvPr>
            <p:ph type="body" sz="quarter" idx="10"/>
          </p:nvPr>
        </p:nvSpPr>
        <p:spPr>
          <a:xfrm>
            <a:off x="511115" y="6272501"/>
            <a:ext cx="8648827" cy="520997"/>
          </a:xfrm>
        </p:spPr>
        <p:txBody>
          <a:bodyPr>
            <a:noAutofit/>
          </a:bodyPr>
          <a:lstStyle/>
          <a:p>
            <a:r>
              <a:rPr lang="ru-RU" sz="2200" dirty="0"/>
              <a:t>- Справочник -</a:t>
            </a:r>
          </a:p>
        </p:txBody>
      </p:sp>
      <p:sp>
        <p:nvSpPr>
          <p:cNvPr id="6" name="Текст 1"/>
          <p:cNvSpPr>
            <a:spLocks noGrp="1"/>
          </p:cNvSpPr>
          <p:nvPr>
            <p:ph type="body" sz="quarter" idx="10"/>
          </p:nvPr>
        </p:nvSpPr>
        <p:spPr>
          <a:xfrm>
            <a:off x="563343" y="2558336"/>
            <a:ext cx="8528427" cy="657224"/>
          </a:xfrm>
        </p:spPr>
        <p:txBody>
          <a:bodyPr>
            <a:noAutofit/>
          </a:bodyPr>
          <a:lstStyle/>
          <a:p>
            <a:r>
              <a:rPr lang="ru-RU" sz="480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2"/>
                </a:solidFill>
              </a:rPr>
              <a:t>ПРОЕКТ</a:t>
            </a:r>
          </a:p>
        </p:txBody>
      </p:sp>
      <p:sp>
        <p:nvSpPr>
          <p:cNvPr id="8" name="Текст 1"/>
          <p:cNvSpPr>
            <a:spLocks noGrp="1"/>
          </p:cNvSpPr>
          <p:nvPr>
            <p:ph type="body" sz="quarter" idx="10"/>
          </p:nvPr>
        </p:nvSpPr>
        <p:spPr>
          <a:xfrm>
            <a:off x="495172" y="4701168"/>
            <a:ext cx="8528427" cy="657224"/>
          </a:xfrm>
        </p:spPr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ru-RU" sz="4000" dirty="0">
                <a:ln>
                  <a:solidFill>
                    <a:schemeClr val="bg1">
                      <a:lumMod val="95000"/>
                    </a:schemeClr>
                  </a:solidFill>
                </a:ln>
              </a:rPr>
              <a:t>закона Республики Татарстан </a:t>
            </a:r>
            <a:br>
              <a:rPr lang="ru-RU" sz="4000" dirty="0">
                <a:ln>
                  <a:solidFill>
                    <a:schemeClr val="bg1">
                      <a:lumMod val="95000"/>
                    </a:schemeClr>
                  </a:solidFill>
                </a:ln>
              </a:rPr>
            </a:br>
            <a:r>
              <a:rPr lang="ru-RU" sz="4000" dirty="0">
                <a:ln>
                  <a:solidFill>
                    <a:schemeClr val="bg1">
                      <a:lumMod val="95000"/>
                    </a:schemeClr>
                  </a:solidFill>
                </a:ln>
              </a:rPr>
              <a:t>"О бюджете Республики Татарстан на 2026 год и на плановый период </a:t>
            </a:r>
            <a:br>
              <a:rPr lang="ru-RU" sz="4000" dirty="0">
                <a:ln>
                  <a:solidFill>
                    <a:schemeClr val="bg1">
                      <a:lumMod val="95000"/>
                    </a:schemeClr>
                  </a:solidFill>
                </a:ln>
              </a:rPr>
            </a:br>
            <a:r>
              <a:rPr lang="ru-RU" sz="4000" dirty="0">
                <a:ln>
                  <a:solidFill>
                    <a:schemeClr val="bg1">
                      <a:lumMod val="95000"/>
                    </a:schemeClr>
                  </a:solidFill>
                </a:ln>
              </a:rPr>
              <a:t>2027 и 2028 годов"</a:t>
            </a:r>
          </a:p>
        </p:txBody>
      </p:sp>
    </p:spTree>
    <p:extLst>
      <p:ext uri="{BB962C8B-B14F-4D97-AF65-F5344CB8AC3E}">
        <p14:creationId xmlns:p14="http://schemas.microsoft.com/office/powerpoint/2010/main" val="1102839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713681" y="336184"/>
            <a:ext cx="8088112" cy="574747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/>
              <a:t>Основные характеристики бюджета Республики Татарстан </a:t>
            </a:r>
            <a:br>
              <a:rPr lang="ru-RU" sz="2000" dirty="0"/>
            </a:br>
            <a:r>
              <a:rPr lang="ru-RU" sz="2000" dirty="0"/>
              <a:t>на 2026 – 2028 годы</a:t>
            </a:r>
            <a:r>
              <a:rPr lang="en-US" sz="2000" dirty="0"/>
              <a:t> </a:t>
            </a:r>
            <a:r>
              <a:rPr lang="ru-RU" sz="2000" dirty="0"/>
              <a:t>(продолжение)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450712"/>
              </p:ext>
            </p:extLst>
          </p:nvPr>
        </p:nvGraphicFramePr>
        <p:xfrm>
          <a:off x="514350" y="725560"/>
          <a:ext cx="8486775" cy="40742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4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4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0765">
                <a:tc>
                  <a:txBody>
                    <a:bodyPr/>
                    <a:lstStyle/>
                    <a:p>
                      <a:pPr algn="ctr" fontAlgn="b"/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i="1" u="sng" strike="noStrike" dirty="0" err="1">
                          <a:effectLst/>
                          <a:latin typeface="Arial Narrow" panose="020B0606020202030204" pitchFamily="34" charset="0"/>
                        </a:rPr>
                        <a:t>тыс.рублей</a:t>
                      </a:r>
                      <a:endParaRPr lang="ru-RU" sz="1400" b="0" i="1" u="sng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Наименование показателей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Прогноз </a:t>
                      </a:r>
                    </a:p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на 2026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Прогноз</a:t>
                      </a:r>
                      <a:b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на 2027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Прогноз</a:t>
                      </a:r>
                    </a:p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на 2028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9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ВСЕГО РАСХОДОВ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512 038 492,0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548 892 982,3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587 272 977,2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9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61 110 739,2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64 605 480,1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68 522 027,3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9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Национальная оборона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63 827,1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69 394,9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75 405,0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9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2 961 815,5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3 185 508,7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3 430 945,9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99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126 116 111,4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127 068 934,0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130 132 284,5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99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26 332 041,9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28 094 362,1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27 032 210,4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99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Охрана окружающей среды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545 555,2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588 179,1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635 001,9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99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Образование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114 365 318,2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120 975 330,9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125 319 835,2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99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14 159 010,5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15 069 537,3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16 063 546,0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99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Здравоохранение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53 815 366,3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55 372 774,7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57 735 880,2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99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Социальная политика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73 404 203,9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78 961 057,4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84 048 024,8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99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7 263 310,2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7 698 227,5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8 154 993,1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99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2 030 045,1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2 038 714,8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2 053 390,0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99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771 974,9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767 666,4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712 178,9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99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29 099 172,6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30 647 814,4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33 957 254,0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99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Условно утвержденные расходы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13 750 000,0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29 400 000,0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7780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Дефицит бюджета Республики Татарстан </a:t>
            </a:r>
            <a:br>
              <a:rPr lang="ru-RU" sz="2800" dirty="0"/>
            </a:br>
            <a:endParaRPr lang="ru-RU" sz="28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547989842"/>
              </p:ext>
            </p:extLst>
          </p:nvPr>
        </p:nvGraphicFramePr>
        <p:xfrm>
          <a:off x="514350" y="990121"/>
          <a:ext cx="8128934" cy="476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8843" y="620789"/>
            <a:ext cx="1440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тыс. рублей</a:t>
            </a:r>
            <a:endParaRPr lang="ru-RU" b="1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6801389" y="2396455"/>
            <a:ext cx="1298121" cy="514607"/>
          </a:xfrm>
          <a:prstGeom prst="rect">
            <a:avLst/>
          </a:prstGeom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latin typeface="Arial Narrow" panose="020B0606020202030204" pitchFamily="34" charset="0"/>
              </a:rPr>
              <a:t>18 723 819,5</a:t>
            </a:r>
          </a:p>
        </p:txBody>
      </p:sp>
    </p:spTree>
    <p:extLst>
      <p:ext uri="{BB962C8B-B14F-4D97-AF65-F5344CB8AC3E}">
        <p14:creationId xmlns:p14="http://schemas.microsoft.com/office/powerpoint/2010/main" val="26404484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 animBg="0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496765" y="133961"/>
            <a:ext cx="8088112" cy="74778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Финансовая поддержка местных бюджетов </a:t>
            </a:r>
            <a:br>
              <a:rPr lang="ru-RU" dirty="0"/>
            </a:br>
            <a:r>
              <a:rPr lang="ru-RU" dirty="0"/>
              <a:t>в 2026 году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953361"/>
              </p:ext>
            </p:extLst>
          </p:nvPr>
        </p:nvGraphicFramePr>
        <p:xfrm>
          <a:off x="614862" y="1163152"/>
          <a:ext cx="8241323" cy="31771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090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0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831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Межбюджетные трансферты муниципальным образованиям,</a:t>
                      </a:r>
                    </a:p>
                    <a:p>
                      <a:pPr algn="l" fontAlgn="b"/>
                      <a:r>
                        <a:rPr lang="ru-RU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 том числе:</a:t>
                      </a:r>
                      <a:endParaRPr lang="ru-RU" sz="2000" b="1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121 482 438,7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89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Дотации, из них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37 846 441,8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43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- Дотации на выравнивание бюджетной обеспеченности муниципальных районов (городских округов)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2 459 560,2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55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- Дотация по дополнительному нормативу НДФЛ 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35 386 881,6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07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Субсидии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28 249 412,2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89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Субвенции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52 900 094,0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59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Иные межбюджетные трансферты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2 486 490,7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35297" y="793820"/>
            <a:ext cx="136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u="sng" dirty="0" err="1">
                <a:solidFill>
                  <a:prstClr val="black"/>
                </a:solidFill>
              </a:rPr>
              <a:t>тыс.рублей</a:t>
            </a:r>
            <a:endParaRPr lang="ru-RU" i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634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16400681"/>
              </p:ext>
            </p:extLst>
          </p:nvPr>
        </p:nvGraphicFramePr>
        <p:xfrm>
          <a:off x="416379" y="710017"/>
          <a:ext cx="8520113" cy="6039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40727" y="213092"/>
            <a:ext cx="8088112" cy="78263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dirty="0"/>
              <a:t> </a:t>
            </a:r>
            <a:r>
              <a:rPr lang="ru-RU" dirty="0"/>
              <a:t>Долговая нагрузка на бюджет</a:t>
            </a:r>
            <a:br>
              <a:rPr lang="ru-RU" dirty="0"/>
            </a:br>
            <a:r>
              <a:rPr lang="ru-RU" dirty="0"/>
              <a:t> Республики Татарстан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7805996" y="730249"/>
            <a:ext cx="1228467" cy="36049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b="1" i="1" u="sng" dirty="0">
                <a:solidFill>
                  <a:srgbClr val="C00000"/>
                </a:solidFill>
                <a:cs typeface="Arial" panose="020B0604020202020204" pitchFamily="34" charset="0"/>
              </a:rPr>
              <a:t>%</a:t>
            </a:r>
            <a:endParaRPr lang="ru-RU" sz="2400" b="1" i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08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  <a:noFill/>
        </p:spPr>
        <p:txBody>
          <a:bodyPr>
            <a:normAutofit fontScale="92500"/>
          </a:bodyPr>
          <a:lstStyle/>
          <a:p>
            <a:r>
              <a:rPr lang="ru-RU" dirty="0">
                <a:latin typeface="Arial" panose="020B0604020202020204" pitchFamily="34" charset="0"/>
              </a:rPr>
              <a:t>Государственный долг Республики Татарстан </a:t>
            </a:r>
          </a:p>
        </p:txBody>
      </p:sp>
      <p:graphicFrame>
        <p:nvGraphicFramePr>
          <p:cNvPr id="9" name="Содержимое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759331"/>
              </p:ext>
            </p:extLst>
          </p:nvPr>
        </p:nvGraphicFramePr>
        <p:xfrm>
          <a:off x="329543" y="723616"/>
          <a:ext cx="8752083" cy="6001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4"/>
          <p:cNvSpPr txBox="1"/>
          <p:nvPr/>
        </p:nvSpPr>
        <p:spPr>
          <a:xfrm>
            <a:off x="3374824" y="2332359"/>
            <a:ext cx="939205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prstClr val="black"/>
                </a:solidFill>
                <a:cs typeface="Arial" panose="020B0604020202020204" pitchFamily="34" charset="0"/>
              </a:rPr>
              <a:t>99,2</a:t>
            </a:r>
          </a:p>
        </p:txBody>
      </p:sp>
      <p:sp>
        <p:nvSpPr>
          <p:cNvPr id="11" name="TextBox 4"/>
          <p:cNvSpPr txBox="1"/>
          <p:nvPr/>
        </p:nvSpPr>
        <p:spPr>
          <a:xfrm>
            <a:off x="6127984" y="2374494"/>
            <a:ext cx="90366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prstClr val="black"/>
                </a:solidFill>
                <a:cs typeface="Arial" panose="020B0604020202020204" pitchFamily="34" charset="0"/>
              </a:rPr>
              <a:t>94,8</a:t>
            </a:r>
          </a:p>
        </p:txBody>
      </p:sp>
      <p:sp>
        <p:nvSpPr>
          <p:cNvPr id="12" name="TextBox 6"/>
          <p:cNvSpPr txBox="1"/>
          <p:nvPr/>
        </p:nvSpPr>
        <p:spPr>
          <a:xfrm>
            <a:off x="514350" y="941984"/>
            <a:ext cx="1728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i="1" u="sng" dirty="0">
                <a:solidFill>
                  <a:prstClr val="black"/>
                </a:solidFill>
                <a:cs typeface="Arial" panose="020B0604020202020204" pitchFamily="34" charset="0"/>
              </a:rPr>
              <a:t>млрд. руб</a:t>
            </a:r>
            <a:r>
              <a:rPr lang="ru-RU" sz="1800" b="1" i="1" u="sng" dirty="0">
                <a:solidFill>
                  <a:prstClr val="black"/>
                </a:solidFill>
              </a:rPr>
              <a:t>лей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4733403" y="2332359"/>
            <a:ext cx="102037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prstClr val="black"/>
                </a:solidFill>
                <a:cs typeface="Arial" panose="020B0604020202020204" pitchFamily="34" charset="0"/>
              </a:rPr>
              <a:t>97,8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1906278" y="1974384"/>
            <a:ext cx="90021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prstClr val="black"/>
                </a:solidFill>
                <a:cs typeface="Arial" panose="020B0604020202020204" pitchFamily="34" charset="0"/>
              </a:rPr>
              <a:t>112,1</a:t>
            </a:r>
          </a:p>
        </p:txBody>
      </p:sp>
      <p:sp>
        <p:nvSpPr>
          <p:cNvPr id="15" name="TextBox 4"/>
          <p:cNvSpPr txBox="1"/>
          <p:nvPr/>
        </p:nvSpPr>
        <p:spPr>
          <a:xfrm>
            <a:off x="7635518" y="2577667"/>
            <a:ext cx="96694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prstClr val="black"/>
                </a:solidFill>
                <a:cs typeface="Arial" panose="020B0604020202020204" pitchFamily="34" charset="0"/>
              </a:rPr>
              <a:t>89,2</a:t>
            </a:r>
          </a:p>
        </p:txBody>
      </p:sp>
    </p:spTree>
    <p:extLst>
      <p:ext uri="{BB962C8B-B14F-4D97-AF65-F5344CB8AC3E}">
        <p14:creationId xmlns:p14="http://schemas.microsoft.com/office/powerpoint/2010/main" val="3299181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Основные понятия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788737"/>
              </p:ext>
            </p:extLst>
          </p:nvPr>
        </p:nvGraphicFramePr>
        <p:xfrm>
          <a:off x="715762" y="939800"/>
          <a:ext cx="8275838" cy="51900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75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849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1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lang="ru-RU" sz="1800" b="1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Бюджет</a:t>
                      </a:r>
                      <a:r>
                        <a:rPr lang="ru-RU" sz="180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algn="just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775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   Федеральный бюджет и свод консолидированных бюджетов субъектов Российской Федерации (без учета межбюджетных трансфертов между этими бюджетами) образуют </a:t>
                      </a:r>
                      <a:r>
                        <a:rPr lang="ru-RU" sz="1800" b="1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консолидированный бюджет Российской Федерации</a:t>
                      </a:r>
                      <a:endParaRPr lang="ru-RU" sz="18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algn="just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775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   Бюджет субъекта Российской Федерации и свод бюджетов муниципальных образований, входящих в состав субъекта Российской Федерации (без учета межбюджетных трансфертов между этими бюджетами), образуют </a:t>
                      </a:r>
                      <a:r>
                        <a:rPr lang="ru-RU" sz="1800" b="1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консолидированный бюджет субъекта Российской Федерации</a:t>
                      </a:r>
                      <a:endParaRPr lang="ru-RU" sz="18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algn="just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4775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   Бюджет муниципального района (районный бюджет) и свод бюджетов городских и сельских поселений, входящих в состав муниципального района (без учета межбюджетных трансфертов между этими бюджетами), образуют </a:t>
                      </a:r>
                      <a:r>
                        <a:rPr lang="ru-RU" sz="1800" b="1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консолидированный бюджет муниципального района</a:t>
                      </a:r>
                      <a:endParaRPr lang="ru-RU" sz="18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222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83568" y="548680"/>
          <a:ext cx="8208912" cy="5164306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820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64306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</a:rPr>
                        <a:t>Бюджетный процесс 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6195" marR="4619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928405" y="5712986"/>
            <a:ext cx="4195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>
                <a:solidFill>
                  <a:prstClr val="black"/>
                </a:solidFill>
                <a:latin typeface="Arial" panose="020B0604020202020204" pitchFamily="34" charset="0"/>
              </a:rPr>
              <a:t>(статья 6 Бюджетного кодекса РФ)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122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02703" y="1196752"/>
          <a:ext cx="8456725" cy="4038600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8456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88432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endParaRPr lang="ru-RU" sz="400" dirty="0">
                        <a:latin typeface="Arial" panose="020B0604020202020204" pitchFamily="34" charset="0"/>
                      </a:endParaRP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</a:rPr>
                        <a:t>Бюджетная система Российской Федерации -</a:t>
                      </a:r>
                      <a:r>
                        <a:rPr lang="ru-RU" sz="2800" b="1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2800" dirty="0">
                          <a:latin typeface="Arial" panose="020B0604020202020204" pitchFamily="34" charset="0"/>
                        </a:rPr>
                        <a:t>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          </a:r>
                    </a:p>
                    <a:p>
                      <a:pPr marL="111125" indent="0" algn="just">
                        <a:spcAft>
                          <a:spcPts val="0"/>
                        </a:spcAft>
                      </a:pPr>
                      <a:endParaRPr lang="ru-RU" sz="900" dirty="0"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6195" marR="4619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948621" y="5235352"/>
            <a:ext cx="4195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(статья 6 Бюджетного кодекса РФ)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483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528080"/>
              </p:ext>
            </p:extLst>
          </p:nvPr>
        </p:nvGraphicFramePr>
        <p:xfrm>
          <a:off x="514350" y="2244158"/>
          <a:ext cx="6343650" cy="4256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2" name="Image" r:id="rId3" imgW="7606080" imgH="5104440" progId="Photoshop.Image.16">
                  <p:embed/>
                </p:oleObj>
              </mc:Choice>
              <mc:Fallback>
                <p:oleObj name="Image" r:id="rId3" imgW="7606080" imgH="510444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4350" y="2244158"/>
                        <a:ext cx="6343650" cy="4256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95873" y="38173"/>
            <a:ext cx="8088112" cy="574747"/>
          </a:xfrm>
        </p:spPr>
        <p:txBody>
          <a:bodyPr>
            <a:normAutofit fontScale="92500"/>
          </a:bodyPr>
          <a:lstStyle/>
          <a:p>
            <a:r>
              <a:rPr lang="ru-RU" dirty="0"/>
              <a:t>Административно-территориальное деление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612920"/>
            <a:ext cx="85147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/>
                </a:solidFill>
              </a:rPr>
              <a:t>Расположение: </a:t>
            </a:r>
            <a:r>
              <a:rPr lang="ru-RU" dirty="0"/>
              <a:t>в центре Российской Федерации, на Восточно-европейской равнине, в месте слияния рек Волги и Камы.</a:t>
            </a:r>
          </a:p>
          <a:p>
            <a:r>
              <a:rPr lang="ru-RU" b="1" dirty="0">
                <a:solidFill>
                  <a:schemeClr val="accent3"/>
                </a:solidFill>
              </a:rPr>
              <a:t>Площадь</a:t>
            </a:r>
            <a:r>
              <a:rPr lang="ru-RU" dirty="0"/>
              <a:t>: 67 836,2 </a:t>
            </a:r>
            <a:r>
              <a:rPr lang="ru-RU" dirty="0" err="1"/>
              <a:t>кв.км</a:t>
            </a:r>
            <a:r>
              <a:rPr lang="ru-RU" dirty="0"/>
              <a:t>.</a:t>
            </a:r>
          </a:p>
          <a:p>
            <a:r>
              <a:rPr lang="ru-RU" b="1" dirty="0">
                <a:solidFill>
                  <a:schemeClr val="accent3"/>
                </a:solidFill>
              </a:rPr>
              <a:t>Столица: </a:t>
            </a:r>
            <a:r>
              <a:rPr lang="ru-RU" dirty="0"/>
              <a:t>г. Казань (797 км. от Москвы, 1 млн. 232 тыс. человек).</a:t>
            </a:r>
          </a:p>
        </p:txBody>
      </p:sp>
      <p:pic>
        <p:nvPicPr>
          <p:cNvPr id="51202" name="Picture 2" descr="https://content.foto.my.mail.ru/inbox/y-logic/_blogs/i-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235" y="5489826"/>
            <a:ext cx="1555750" cy="101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7162800" y="2244158"/>
            <a:ext cx="1621185" cy="8640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</a:rPr>
              <a:t>2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200" b="1" dirty="0">
                <a:solidFill>
                  <a:schemeClr val="tx1"/>
                </a:solidFill>
              </a:rPr>
              <a:t>Городских округа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62800" y="3262163"/>
            <a:ext cx="1621185" cy="113806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</a:rPr>
              <a:t>43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200" b="1" dirty="0">
                <a:solidFill>
                  <a:schemeClr val="tx1"/>
                </a:solidFill>
              </a:rPr>
              <a:t>Муниципальных района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69719" y="4538512"/>
            <a:ext cx="1614267" cy="8640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</a:rPr>
              <a:t>911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b="1" dirty="0">
                <a:solidFill>
                  <a:schemeClr val="tx1"/>
                </a:solidFill>
              </a:rPr>
              <a:t>Поселений</a:t>
            </a:r>
          </a:p>
        </p:txBody>
      </p:sp>
    </p:spTree>
    <p:extLst>
      <p:ext uri="{BB962C8B-B14F-4D97-AF65-F5344CB8AC3E}">
        <p14:creationId xmlns:p14="http://schemas.microsoft.com/office/powerpoint/2010/main" val="3054374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sz="1800" dirty="0"/>
              <a:t>Прогноз социально-экономического развития Республики Татарстан на 2026 год и на плановый период 2027 и 2028 годов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00791"/>
              </p:ext>
            </p:extLst>
          </p:nvPr>
        </p:nvGraphicFramePr>
        <p:xfrm>
          <a:off x="514349" y="726618"/>
          <a:ext cx="8458201" cy="3634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63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3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5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837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2026</a:t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прогноз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2027</a:t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прогноз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2028</a:t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прогноз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32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Валовой региональный продукт (в основных ценах), млн рублей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5 783 844,2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6 126 676,9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6 503 324,7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32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сопоставимых ценах, в % к предыдущему году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102,1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102,3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102,4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810599"/>
                  </a:ext>
                </a:extLst>
              </a:tr>
              <a:tr h="19432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 Объем отгруженной продукции (работ, услуг), млн рублей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5 929 508,2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6 254 223,4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6 621 961,6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32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промышленного производства, в % к предыдущему году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101,7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102,0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102,2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32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Объем инвестиций (в основной капитал) по территории за счет всех источников финансирования, млн рублей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1 704 435,0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1 809 680,4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1 936 571,6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432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сопоставимых ценах, в % к предыдущему году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100,8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101,7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102,6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770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Объем работ, выполненных по виду деятельности «Строительство», млн рублей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1 011 093,7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1 067 158,9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1 129 742,4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432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сопоставимых ценах, в % к предыдущему году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100,8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101,5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5991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Оборот розничной торговли, млн рублей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1 949 909,3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2 088 742,9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2 239 633,7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432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сопоставимых ценах, в % к предыдущему году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102,8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103,0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103,1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432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Фонд заработной платы, млн рублей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1 472 170,7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1 577 291,4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1 690 051,1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432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Численность зарегистрированных безработных (на конец периода), тыс. человек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432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 Уровень зарегистрированной безработицы (на конец периода), %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3109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31935" y="142754"/>
            <a:ext cx="8088112" cy="574747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Основные направления бюджетной политики Республики Татарстан</a:t>
            </a:r>
          </a:p>
          <a:p>
            <a:r>
              <a:rPr lang="ru-RU" dirty="0"/>
              <a:t>на 2026 год и на плановый период 2027 и 2028 годов</a:t>
            </a:r>
          </a:p>
          <a:p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8934" y="816728"/>
            <a:ext cx="8092168" cy="6019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85725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обеспечение достижения национальных целей развития, установленных Указом Президента Российской Федерации от 7 мая 2024 года № 309 «О национальных целях развития Российской Федерации на период до 2030 года и на перспективу до 2036 года»;</a:t>
            </a:r>
          </a:p>
          <a:p>
            <a:pPr algn="just">
              <a:lnSpc>
                <a:spcPct val="115000"/>
              </a:lnSpc>
              <a:tabLst>
                <a:tab pos="180975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реализация региональных проектов в рамках национальных проектов и федеральных программ с обеспечением достижения установленных индикаторов оценки результативности и эффективности их реализации;</a:t>
            </a:r>
          </a:p>
          <a:p>
            <a:pPr algn="just">
              <a:lnSpc>
                <a:spcPct val="115000"/>
              </a:lnSpc>
              <a:tabLst>
                <a:tab pos="180975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обеспечение расходных полномочий республиканского и местного уровня;</a:t>
            </a:r>
          </a:p>
          <a:p>
            <a:pPr algn="just">
              <a:lnSpc>
                <a:spcPct val="115000"/>
              </a:lnSpc>
              <a:tabLst>
                <a:tab pos="180975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исполнение всех ранее принятых социальных обязательств республики;</a:t>
            </a:r>
          </a:p>
          <a:p>
            <a:pPr algn="just">
              <a:lnSpc>
                <a:spcPct val="115000"/>
              </a:lnSpc>
              <a:tabLst>
                <a:tab pos="180975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оказание социальной поддержки населению с низким уровнем доходов, семьям с детьми;</a:t>
            </a:r>
          </a:p>
          <a:p>
            <a:pPr algn="just">
              <a:lnSpc>
                <a:spcPct val="115000"/>
              </a:lnSpc>
              <a:tabLst>
                <a:tab pos="180975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обеспечение адресности предоставления социальной помощи в части оказания государственной поддержки объективно нуждающимся гражданам;</a:t>
            </a:r>
          </a:p>
          <a:p>
            <a:pPr algn="just">
              <a:lnSpc>
                <a:spcPct val="115000"/>
              </a:lnSpc>
              <a:tabLst>
                <a:tab pos="180975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ежегодное обеспечение достижения целевых показателей уровня средней заработной платы отдельных категорий работников бюджетной сферы, установленных Указами Президента Российской Федерации;</a:t>
            </a:r>
          </a:p>
          <a:p>
            <a:pPr algn="just">
              <a:lnSpc>
                <a:spcPct val="115000"/>
              </a:lnSpc>
              <a:tabLst>
                <a:tab pos="180975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обеспечение выплаты заработной платы работникам бюджетной сферы на уровне не ниже установленного федеральным законом минимального размера оплаты труда;</a:t>
            </a:r>
          </a:p>
          <a:p>
            <a:pPr algn="just">
              <a:lnSpc>
                <a:spcPct val="115000"/>
              </a:lnSpc>
              <a:tabLst>
                <a:tab pos="180975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продолжение реализации мероприятий социальной направленности;</a:t>
            </a:r>
          </a:p>
          <a:p>
            <a:pPr algn="just">
              <a:lnSpc>
                <a:spcPct val="115000"/>
              </a:lnSpc>
              <a:tabLst>
                <a:tab pos="180975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формирование бюджета на основе государственных программ с учетом контроля эффективности их реализации;</a:t>
            </a:r>
          </a:p>
          <a:p>
            <a:pPr algn="just">
              <a:lnSpc>
                <a:spcPct val="115000"/>
              </a:lnSpc>
              <a:tabLst>
                <a:tab pos="180975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обеспечение открытости и прозрачности бюджета, формирование «Бюджета для граждан», размещение необходимой информации на едином портале бюджетной системы;</a:t>
            </a:r>
          </a:p>
          <a:p>
            <a:pPr algn="just">
              <a:lnSpc>
                <a:spcPct val="115000"/>
              </a:lnSpc>
              <a:tabLst>
                <a:tab pos="180340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безусловное соблюдение подхода, в соответствии с которым не допускается принятие решений, приводящих к увеличению расходных обязательств при отсутствии объективной возможности обеспечения их финансирования;</a:t>
            </a:r>
          </a:p>
          <a:p>
            <a:pPr algn="just">
              <a:lnSpc>
                <a:spcPct val="115000"/>
              </a:lnSpc>
              <a:tabLst>
                <a:tab pos="180340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проведение мероприятий по поиску резервов в процессе формирования и исполнения расходной части бюджета;</a:t>
            </a:r>
          </a:p>
          <a:p>
            <a:pPr algn="just">
              <a:lnSpc>
                <a:spcPct val="115000"/>
              </a:lnSpc>
              <a:tabLst>
                <a:tab pos="180340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проведение при необходимости оптимизации бюджетных расходов (с учетом высокого уровня неопределенности дальнейшего развития под влиянием быстро меняющихся внешних обстоятельств);</a:t>
            </a:r>
          </a:p>
          <a:p>
            <a:pPr algn="just">
              <a:lnSpc>
                <a:spcPct val="115000"/>
              </a:lnSpc>
              <a:tabLst>
                <a:tab pos="180340" algn="l"/>
              </a:tabLst>
            </a:pP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- обеспечение повышения качества финансового управления в секторе государственного управления;</a:t>
            </a:r>
          </a:p>
          <a:p>
            <a:pPr algn="just">
              <a:lnSpc>
                <a:spcPct val="115000"/>
              </a:lnSpc>
              <a:tabLst>
                <a:tab pos="180340" algn="l"/>
              </a:tabLst>
            </a:pP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- дальнейшее совершенствование процедур и обеспечение проведения контрольных мероприятий в рамках исполнения полномочий по внутреннему государственному финансовому контролю;</a:t>
            </a:r>
          </a:p>
          <a:p>
            <a:pPr algn="just">
              <a:lnSpc>
                <a:spcPct val="115000"/>
              </a:lnSpc>
              <a:tabLst>
                <a:tab pos="180340" algn="l"/>
              </a:tabLst>
            </a:pP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- обеспечение эффективного и экономного использования остатков бюджетных средств;</a:t>
            </a:r>
          </a:p>
          <a:p>
            <a:pPr algn="just">
              <a:lnSpc>
                <a:spcPct val="115000"/>
              </a:lnSpc>
              <a:tabLst>
                <a:tab pos="180340" algn="l"/>
              </a:tabLst>
            </a:pP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- недопущение образования просроченной кредиторской задолженности;</a:t>
            </a:r>
            <a:endParaRPr lang="ru-RU" sz="1200" dirty="0">
              <a:solidFill>
                <a:srgbClr val="FF0000"/>
              </a:solidFill>
              <a:highlight>
                <a:srgbClr val="FFFF00"/>
              </a:highlight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794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sz="1800" dirty="0"/>
              <a:t>Основные направления бюджетной политики Республики Татарстан</a:t>
            </a:r>
          </a:p>
          <a:p>
            <a:r>
              <a:rPr lang="ru-RU" sz="1800" dirty="0"/>
              <a:t>на 2026 год и на плановый период 2027 и 2028 годов (продолжение)</a:t>
            </a:r>
          </a:p>
          <a:p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6943" y="891567"/>
            <a:ext cx="8224157" cy="5884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180340" algn="l"/>
              </a:tabLst>
            </a:pP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- повышение уровня доходов от внебюджетной деятельности бюджетных и автономных учреждений и наращивание объема расходов, финансируемых за счет таких доходов;</a:t>
            </a:r>
          </a:p>
          <a:p>
            <a:pPr algn="just">
              <a:lnSpc>
                <a:spcPct val="115000"/>
              </a:lnSpc>
              <a:tabLst>
                <a:tab pos="180340" algn="l"/>
              </a:tabLst>
            </a:pP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- продолжение работы по сокращению объемов незавершенного строительства;</a:t>
            </a:r>
          </a:p>
          <a:p>
            <a:pPr algn="just">
              <a:lnSpc>
                <a:spcPct val="115000"/>
              </a:lnSpc>
              <a:tabLst>
                <a:tab pos="180340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создание условий для максимальной сбалансированности местных бюджетов всех уровней с полным обеспечением расходных полномочий, прежде всего по первоочередным и социально значимым направлениям, доходными источниками; выявление резервов 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увеличения доходной базы местных бюджетов;</a:t>
            </a:r>
          </a:p>
          <a:p>
            <a:pPr algn="just">
              <a:lnSpc>
                <a:spcPct val="115000"/>
              </a:lnSpc>
              <a:tabLst>
                <a:tab pos="180340" algn="l"/>
              </a:tabLst>
            </a:pP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- максимально возможное использование федеральной поддержки в виде предоставления целевых средств при реализации различных проектов и программ, особенно направленных на создание условий для повышения экономического потенциала республики;</a:t>
            </a:r>
          </a:p>
          <a:p>
            <a:pPr algn="just">
              <a:lnSpc>
                <a:spcPct val="115000"/>
              </a:lnSpc>
              <a:tabLst>
                <a:tab pos="180340" algn="l"/>
              </a:tabLst>
            </a:pP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- максимально полное обеспечение по итогам финансового года расходных потребностей за счет собственных (не заемных) источников поступления средств в бюджет;</a:t>
            </a:r>
          </a:p>
          <a:p>
            <a:pPr algn="just">
              <a:lnSpc>
                <a:spcPct val="115000"/>
              </a:lnSpc>
              <a:tabLst>
                <a:tab pos="180975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обеспечение своевременного и полного погашения и обслуживания имеющихся долговых обязательств республики;</a:t>
            </a:r>
          </a:p>
          <a:p>
            <a:pPr algn="just">
              <a:lnSpc>
                <a:spcPct val="115000"/>
              </a:lnSpc>
              <a:tabLst>
                <a:tab pos="180975" algn="l"/>
              </a:tabLst>
            </a:pP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- использование возможности привлечения средств федерального бюджета, предоставляемых в виде долгосрочных бюджетных кредитов, в целях финансового обеспечения реализации инфраструктурных проектов на территории республики и других расходов инвестиционного характера, кредитов на пополнение остатка средств на едином счете бюджета;</a:t>
            </a:r>
          </a:p>
          <a:p>
            <a:pPr algn="just">
              <a:lnSpc>
                <a:spcPct val="115000"/>
              </a:lnSpc>
              <a:tabLst>
                <a:tab pos="180975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продолжение 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практики отказа от привлечения в бюджет республики средств на финансовом рынке путем осуществления облигационных займов и кредитов от кредитных организаций;</a:t>
            </a:r>
          </a:p>
          <a:p>
            <a:pPr algn="just">
              <a:lnSpc>
                <a:spcPct val="115000"/>
              </a:lnSpc>
              <a:tabLst>
                <a:tab pos="180975" algn="l"/>
              </a:tabLst>
            </a:pP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- осуществление контроля за объемом обязательств по предоставленным государственным гарантиям;</a:t>
            </a:r>
          </a:p>
          <a:p>
            <a:pPr algn="just">
              <a:lnSpc>
                <a:spcPct val="115000"/>
              </a:lnSpc>
              <a:tabLst>
                <a:tab pos="180975" algn="l"/>
              </a:tabLst>
            </a:pP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- рассмотрение возможности предоставления новых государственных гарантий Республики Татарстан при возникновении потребности в привлечении финансирования на решение задач для дальнейшего инфраструктурного развития на территории республики;</a:t>
            </a:r>
          </a:p>
          <a:p>
            <a:pPr algn="just">
              <a:lnSpc>
                <a:spcPct val="115000"/>
              </a:lnSpc>
              <a:tabLst>
                <a:tab pos="180975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использование предусматриваемых на федеральном уровне возможностей по списанию задолженности республики по федеральным бюджетным кредитам;</a:t>
            </a:r>
          </a:p>
          <a:p>
            <a:pPr algn="just">
              <a:lnSpc>
                <a:spcPct val="115000"/>
              </a:lnSpc>
              <a:tabLst>
                <a:tab pos="180975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своевременное и эффективное выполнение принятых республикой обязательств в рамках нового механизма списания двух третей задолженности субъектов Российской Федерации по федеральным бюджетным кредитам.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ru-RU" sz="1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Планирование доходов на основе реалистичных подходов, полное обеспечение расходных полномочий источниками финансирования, грамотное управление государственным долгом позволят обеспечить решение задачи на предстоящий трехлетний период 2026 – 2028 годов по поддержанию сбалансированности и устойчивости бюджетной системы республики.</a:t>
            </a:r>
          </a:p>
        </p:txBody>
      </p:sp>
    </p:spTree>
    <p:extLst>
      <p:ext uri="{BB962C8B-B14F-4D97-AF65-F5344CB8AC3E}">
        <p14:creationId xmlns:p14="http://schemas.microsoft.com/office/powerpoint/2010/main" val="1993522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/>
              <a:t>Основные характеристики бюджета Республики Татарстан </a:t>
            </a:r>
            <a:br>
              <a:rPr lang="ru-RU" sz="2000" dirty="0"/>
            </a:br>
            <a:r>
              <a:rPr lang="ru-RU" sz="2000" dirty="0"/>
              <a:t>на 2026 – 2028 годы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367570"/>
              </p:ext>
            </p:extLst>
          </p:nvPr>
        </p:nvGraphicFramePr>
        <p:xfrm>
          <a:off x="514350" y="535063"/>
          <a:ext cx="8327571" cy="48225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42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6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6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1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713">
                <a:tc>
                  <a:txBody>
                    <a:bodyPr/>
                    <a:lstStyle/>
                    <a:p>
                      <a:pPr algn="ctr" fontAlgn="b"/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err="1">
                          <a:effectLst/>
                          <a:latin typeface="Arial Narrow" panose="020B0606020202030204" pitchFamily="34" charset="0"/>
                        </a:rPr>
                        <a:t>тыс.рублей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4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Наименование показателей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Прогноз </a:t>
                      </a:r>
                    </a:p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на 2026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Прогноз</a:t>
                      </a:r>
                      <a:b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на 2027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Прогноз</a:t>
                      </a:r>
                    </a:p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на 2028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7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ВСЕГО ДОХОДОВ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498 196 215,5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531 921 480,8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568 549 157,7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7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НАЛОГОВЫЕ и НЕНАЛОГОВЫЕ ДОХОДЫ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455 450 998,5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479 578 015,8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511 417 696,5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08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 том числе: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7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НАЛОГОВЫЕ ДОХОДЫ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424 421 292,2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445 991 425,7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466 598 055,0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7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Налог на прибыль организаций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130 326 000,0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135 625 560,0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141 050 582,4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7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Налог на доходы физических лиц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165 363 780,8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177 192 149,0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189 905 292,2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7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Акцизы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49 327 289,8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51 765 329,4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51 765 329,4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34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Налоги на совокупный доход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26 056 202,7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27 098 301,1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28 182 239,2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7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Налог на имущество организаций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44 619 075,6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45 377 599,9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46 557 417,5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7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Транспортный налог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8 000 000,0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8 200 000,0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8 400 000,0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7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Налог на добычу полезных ископаемых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16 100,0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16 100,0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16 100,0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7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Прочие налоговые доходы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712 843,3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716 386,3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721 094,3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7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НЕНАЛОГОВЫЕ ДОХОДЫ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31 029 706,3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33 586 590,1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44 819 641,5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44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7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42 745 217,0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52 343 465,0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57 131 461,2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8678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Ф РТ 20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1C5"/>
      </a:accent1>
      <a:accent2>
        <a:srgbClr val="DA1B23"/>
      </a:accent2>
      <a:accent3>
        <a:srgbClr val="138815"/>
      </a:accent3>
      <a:accent4>
        <a:srgbClr val="A6A6A6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МинФинРТ_2010_Слайд_Вариант_1">
  <a:themeElements>
    <a:clrScheme name="МинфинРТ_2010">
      <a:dk1>
        <a:sysClr val="windowText" lastClr="000000"/>
      </a:dk1>
      <a:lt1>
        <a:sysClr val="window" lastClr="FFFFFF"/>
      </a:lt1>
      <a:dk2>
        <a:srgbClr val="1F497D"/>
      </a:dk2>
      <a:lt2>
        <a:srgbClr val="FFFFD9"/>
      </a:lt2>
      <a:accent1>
        <a:srgbClr val="4F81BD"/>
      </a:accent1>
      <a:accent2>
        <a:srgbClr val="C00000"/>
      </a:accent2>
      <a:accent3>
        <a:srgbClr val="0B9A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МФ2018_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1C5"/>
      </a:accent1>
      <a:accent2>
        <a:srgbClr val="F5684A"/>
      </a:accent2>
      <a:accent3>
        <a:srgbClr val="3DCD58"/>
      </a:accent3>
      <a:accent4>
        <a:srgbClr val="6C7B90"/>
      </a:accent4>
      <a:accent5>
        <a:srgbClr val="3DB3CD"/>
      </a:accent5>
      <a:accent6>
        <a:srgbClr val="F79646"/>
      </a:accent6>
      <a:hlink>
        <a:srgbClr val="3D4BCD"/>
      </a:hlink>
      <a:folHlink>
        <a:srgbClr val="CD3D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МФ2018_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1C5"/>
      </a:accent1>
      <a:accent2>
        <a:srgbClr val="F5684A"/>
      </a:accent2>
      <a:accent3>
        <a:srgbClr val="3DCD58"/>
      </a:accent3>
      <a:accent4>
        <a:srgbClr val="6C7B90"/>
      </a:accent4>
      <a:accent5>
        <a:srgbClr val="3DB3CD"/>
      </a:accent5>
      <a:accent6>
        <a:srgbClr val="F79646"/>
      </a:accent6>
      <a:hlink>
        <a:srgbClr val="3D4BCD"/>
      </a:hlink>
      <a:folHlink>
        <a:srgbClr val="CD3DC5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62297</TotalTime>
  <Words>1723</Words>
  <Application>Microsoft Office PowerPoint</Application>
  <PresentationFormat>Экран (4:3)</PresentationFormat>
  <Paragraphs>287</Paragraphs>
  <Slides>14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Times New Roman</vt:lpstr>
      <vt:lpstr>Тема Office</vt:lpstr>
      <vt:lpstr>МинФинРТ_2010_Слайд_Вариант_1</vt:lpstr>
      <vt:lpstr>1_Тема Office</vt:lpstr>
      <vt:lpstr>Office Theme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Семен Сингаевский</dc:creator>
  <cp:lastModifiedBy>Минфин РТ - Алсу Назиповна Хусаинова</cp:lastModifiedBy>
  <cp:revision>1268</cp:revision>
  <cp:lastPrinted>2025-09-30T12:01:51Z</cp:lastPrinted>
  <dcterms:created xsi:type="dcterms:W3CDTF">2015-08-31T08:00:32Z</dcterms:created>
  <dcterms:modified xsi:type="dcterms:W3CDTF">2026-05-13T07:59:07Z</dcterms:modified>
</cp:coreProperties>
</file>